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20"/>
  </p:notesMasterIdLst>
  <p:handoutMasterIdLst>
    <p:handoutMasterId r:id="rId21"/>
  </p:handoutMasterIdLst>
  <p:sldIdLst>
    <p:sldId id="385" r:id="rId3"/>
    <p:sldId id="402" r:id="rId4"/>
    <p:sldId id="370" r:id="rId5"/>
    <p:sldId id="322" r:id="rId6"/>
    <p:sldId id="386" r:id="rId7"/>
    <p:sldId id="378" r:id="rId8"/>
    <p:sldId id="321" r:id="rId9"/>
    <p:sldId id="404" r:id="rId10"/>
    <p:sldId id="405" r:id="rId11"/>
    <p:sldId id="382" r:id="rId12"/>
    <p:sldId id="403" r:id="rId13"/>
    <p:sldId id="357" r:id="rId14"/>
    <p:sldId id="390" r:id="rId15"/>
    <p:sldId id="320" r:id="rId16"/>
    <p:sldId id="387" r:id="rId17"/>
    <p:sldId id="373" r:id="rId18"/>
    <p:sldId id="318" r:id="rId19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B7F"/>
    <a:srgbClr val="AABEB5"/>
    <a:srgbClr val="BCBFA4"/>
    <a:srgbClr val="F7F8FB"/>
    <a:srgbClr val="EEEEEE"/>
    <a:srgbClr val="778495"/>
    <a:srgbClr val="648142"/>
    <a:srgbClr val="EEECDE"/>
    <a:srgbClr val="E7E5D0"/>
    <a:srgbClr val="DAE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3" autoAdjust="0"/>
    <p:restoredTop sz="94660" autoAdjust="0"/>
  </p:normalViewPr>
  <p:slideViewPr>
    <p:cSldViewPr>
      <p:cViewPr>
        <p:scale>
          <a:sx n="50" d="100"/>
          <a:sy n="50" d="100"/>
        </p:scale>
        <p:origin x="1387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印品黑体" panose="00000500000000000000" pitchFamily="2" charset="-122"/>
              </a:rPr>
              <a:t>2022/6/28</a:t>
            </a:fld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印品黑体" panose="00000500000000000000" pitchFamily="2" charset="-122"/>
              </a:rPr>
              <a:t>‹#›</a:t>
            </a:fld>
            <a:endParaRPr lang="zh-CN" altLang="en-US" dirty="0">
              <a:latin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2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831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501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400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255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083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78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869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34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891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30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3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6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9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8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56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66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95536" y="50250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20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80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2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0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2022/6/28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1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2022/6/28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4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6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0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4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77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2022/6/28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印品黑体" panose="00000500000000000000" pitchFamily="2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16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video" Target="../media/media1.mp4"/><Relationship Id="rId7" Type="http://schemas.openxmlformats.org/officeDocument/2006/relationships/video" Target="../media/media3.mp4"/><Relationship Id="rId12" Type="http://schemas.openxmlformats.org/officeDocument/2006/relationships/image" Target="../media/image19.png"/><Relationship Id="rId2" Type="http://schemas.microsoft.com/office/2007/relationships/media" Target="../media/media1.mp4"/><Relationship Id="rId1" Type="http://schemas.openxmlformats.org/officeDocument/2006/relationships/themeOverride" Target="../theme/themeOverride9.xml"/><Relationship Id="rId6" Type="http://schemas.microsoft.com/office/2007/relationships/media" Target="../media/media3.mp4"/><Relationship Id="rId11" Type="http://schemas.openxmlformats.org/officeDocument/2006/relationships/image" Target="../media/image18.png"/><Relationship Id="rId5" Type="http://schemas.openxmlformats.org/officeDocument/2006/relationships/video" Target="../media/media2.mp4"/><Relationship Id="rId10" Type="http://schemas.openxmlformats.org/officeDocument/2006/relationships/image" Target="../media/image17.png"/><Relationship Id="rId4" Type="http://schemas.microsoft.com/office/2007/relationships/media" Target="../media/media2.mp4"/><Relationship Id="rId9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491880" y="3627737"/>
            <a:ext cx="4445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{                                      }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TextBox 71"/>
          <p:cNvSpPr txBox="1"/>
          <p:nvPr/>
        </p:nvSpPr>
        <p:spPr>
          <a:xfrm>
            <a:off x="7380312" y="4582151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汇报人：陈罗星</a:t>
            </a:r>
          </a:p>
        </p:txBody>
      </p:sp>
      <p:sp>
        <p:nvSpPr>
          <p:cNvPr id="38" name="矩形 37"/>
          <p:cNvSpPr/>
          <p:nvPr/>
        </p:nvSpPr>
        <p:spPr>
          <a:xfrm>
            <a:off x="3733206" y="3731449"/>
            <a:ext cx="3962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软件工程课程小组作业项目汇报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904425" y="871388"/>
            <a:ext cx="2714838" cy="2714892"/>
            <a:chOff x="3142573" y="609446"/>
            <a:chExt cx="2714838" cy="2714892"/>
          </a:xfrm>
        </p:grpSpPr>
        <p:sp>
          <p:nvSpPr>
            <p:cNvPr id="4" name="椭圆 3"/>
            <p:cNvSpPr/>
            <p:nvPr/>
          </p:nvSpPr>
          <p:spPr>
            <a:xfrm>
              <a:off x="3142573" y="609446"/>
              <a:ext cx="2714838" cy="2714838"/>
            </a:xfrm>
            <a:prstGeom prst="ellipse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142573" y="609500"/>
              <a:ext cx="2714838" cy="2714838"/>
            </a:xfrm>
            <a:prstGeom prst="ellipse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04696" y="961065"/>
              <a:ext cx="2096130" cy="210782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</p:pic>
      </p:grpSp>
      <p:sp>
        <p:nvSpPr>
          <p:cNvPr id="17" name="矩形 16"/>
          <p:cNvSpPr/>
          <p:nvPr/>
        </p:nvSpPr>
        <p:spPr>
          <a:xfrm>
            <a:off x="2524274" y="2211710"/>
            <a:ext cx="24712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latin typeface="Ink Free" panose="03080402000500000000" pitchFamily="66" charset="0"/>
              </a:rPr>
              <a:t>TODO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-1358667"/>
            <a:ext cx="3240360" cy="271733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263" y="1862460"/>
            <a:ext cx="4017859" cy="33693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B84D0F-8DFA-F872-C390-AEAA7E81F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38" y="-129282"/>
            <a:ext cx="3011390" cy="301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7" grpId="0"/>
      <p:bldP spid="38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5094060" y="2920322"/>
            <a:ext cx="3406575" cy="1244605"/>
            <a:chOff x="5094060" y="2920322"/>
            <a:chExt cx="3406575" cy="1244605"/>
          </a:xfrm>
        </p:grpSpPr>
        <p:grpSp>
          <p:nvGrpSpPr>
            <p:cNvPr id="5" name="Group 41"/>
            <p:cNvGrpSpPr/>
            <p:nvPr/>
          </p:nvGrpSpPr>
          <p:grpSpPr>
            <a:xfrm>
              <a:off x="5094060" y="2920322"/>
              <a:ext cx="3406575" cy="1244605"/>
              <a:chOff x="6784559" y="3825303"/>
              <a:chExt cx="4493041" cy="1641549"/>
            </a:xfrm>
            <a:effectLst/>
          </p:grpSpPr>
          <p:sp>
            <p:nvSpPr>
              <p:cNvPr id="18" name="Arrow: Right 42"/>
              <p:cNvSpPr/>
              <p:nvPr/>
            </p:nvSpPr>
            <p:spPr>
              <a:xfrm>
                <a:off x="7154779" y="3825303"/>
                <a:ext cx="4122821" cy="1641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zh-CN" altLang="en-US" dirty="0">
                    <a:cs typeface="+mn-ea"/>
                    <a:sym typeface="+mn-lt"/>
                  </a:rPr>
                  <a:t>输出</a:t>
                </a:r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19" name="Oval 43"/>
              <p:cNvSpPr/>
              <p:nvPr/>
            </p:nvSpPr>
            <p:spPr>
              <a:xfrm>
                <a:off x="6784559" y="4236883"/>
                <a:ext cx="818388" cy="818388"/>
              </a:xfrm>
              <a:prstGeom prst="ellipse">
                <a:avLst/>
              </a:prstGeom>
              <a:solidFill>
                <a:schemeClr val="accent2"/>
              </a:solidFill>
              <a:ln w="412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lnSpcReduction="10000"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</p:grpSp>
        <p:grpSp>
          <p:nvGrpSpPr>
            <p:cNvPr id="7" name="Group 48"/>
            <p:cNvGrpSpPr>
              <a:grpSpLocks/>
            </p:cNvGrpSpPr>
            <p:nvPr/>
          </p:nvGrpSpPr>
          <p:grpSpPr bwMode="auto">
            <a:xfrm>
              <a:off x="7797361" y="3371399"/>
              <a:ext cx="276773" cy="342447"/>
              <a:chOff x="0" y="0"/>
              <a:chExt cx="464" cy="573"/>
            </a:xfrm>
            <a:solidFill>
              <a:srgbClr val="FFFFFF"/>
            </a:solidFill>
            <a:effectLst/>
          </p:grpSpPr>
          <p:sp>
            <p:nvSpPr>
              <p:cNvPr id="14" name="Freeform: Shape 49"/>
              <p:cNvSpPr>
                <a:spLocks/>
              </p:cNvSpPr>
              <p:nvPr/>
            </p:nvSpPr>
            <p:spPr bwMode="auto">
              <a:xfrm>
                <a:off x="88" y="24"/>
                <a:ext cx="376" cy="322"/>
              </a:xfrm>
              <a:custGeom>
                <a:avLst/>
                <a:gdLst>
                  <a:gd name="T0" fmla="*/ 0 w 21115"/>
                  <a:gd name="T1" fmla="*/ 0 h 18556"/>
                  <a:gd name="T2" fmla="*/ 0 w 21115"/>
                  <a:gd name="T3" fmla="*/ 0 h 18556"/>
                  <a:gd name="T4" fmla="*/ 0 w 21115"/>
                  <a:gd name="T5" fmla="*/ 0 h 18556"/>
                  <a:gd name="T6" fmla="*/ 0 w 21115"/>
                  <a:gd name="T7" fmla="*/ 0 h 18556"/>
                  <a:gd name="T8" fmla="*/ 0 w 21115"/>
                  <a:gd name="T9" fmla="*/ 0 h 18556"/>
                  <a:gd name="T10" fmla="*/ 0 w 21115"/>
                  <a:gd name="T11" fmla="*/ 0 h 18556"/>
                  <a:gd name="T12" fmla="*/ 0 w 21115"/>
                  <a:gd name="T13" fmla="*/ 0 h 18556"/>
                  <a:gd name="T14" fmla="*/ 0 w 21115"/>
                  <a:gd name="T15" fmla="*/ 0 h 18556"/>
                  <a:gd name="T16" fmla="*/ 0 w 21115"/>
                  <a:gd name="T17" fmla="*/ 0 h 18556"/>
                  <a:gd name="T18" fmla="*/ 0 w 21115"/>
                  <a:gd name="T19" fmla="*/ 0 h 18556"/>
                  <a:gd name="T20" fmla="*/ 0 w 21115"/>
                  <a:gd name="T21" fmla="*/ 0 h 1855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115" h="18556">
                    <a:moveTo>
                      <a:pt x="20779" y="3635"/>
                    </a:moveTo>
                    <a:cubicBezTo>
                      <a:pt x="20779" y="3635"/>
                      <a:pt x="16054" y="3835"/>
                      <a:pt x="13538" y="4151"/>
                    </a:cubicBezTo>
                    <a:cubicBezTo>
                      <a:pt x="12114" y="4330"/>
                      <a:pt x="13006" y="1476"/>
                      <a:pt x="13006" y="911"/>
                    </a:cubicBezTo>
                    <a:cubicBezTo>
                      <a:pt x="13006" y="-1684"/>
                      <a:pt x="0" y="2094"/>
                      <a:pt x="0" y="2094"/>
                    </a:cubicBezTo>
                    <a:lnTo>
                      <a:pt x="0" y="17384"/>
                    </a:lnTo>
                    <a:cubicBezTo>
                      <a:pt x="0" y="17384"/>
                      <a:pt x="988" y="17824"/>
                      <a:pt x="2373" y="17286"/>
                    </a:cubicBezTo>
                    <a:cubicBezTo>
                      <a:pt x="5889" y="15919"/>
                      <a:pt x="11968" y="13959"/>
                      <a:pt x="10988" y="17189"/>
                    </a:cubicBezTo>
                    <a:cubicBezTo>
                      <a:pt x="10160" y="19916"/>
                      <a:pt x="20491" y="17722"/>
                      <a:pt x="20491" y="17722"/>
                    </a:cubicBezTo>
                    <a:cubicBezTo>
                      <a:pt x="20491" y="17722"/>
                      <a:pt x="19749" y="12037"/>
                      <a:pt x="20675" y="8735"/>
                    </a:cubicBezTo>
                    <a:cubicBezTo>
                      <a:pt x="21600" y="5433"/>
                      <a:pt x="20779" y="3635"/>
                      <a:pt x="20779" y="3635"/>
                    </a:cubicBezTo>
                    <a:close/>
                    <a:moveTo>
                      <a:pt x="20779" y="3635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15" name="Freeform: Shape 50"/>
              <p:cNvSpPr>
                <a:spLocks/>
              </p:cNvSpPr>
              <p:nvPr/>
            </p:nvSpPr>
            <p:spPr bwMode="auto">
              <a:xfrm>
                <a:off x="0" y="0"/>
                <a:ext cx="56" cy="5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65"/>
                    </a:moveTo>
                    <a:cubicBezTo>
                      <a:pt x="21600" y="477"/>
                      <a:pt x="16763" y="0"/>
                      <a:pt x="10802" y="0"/>
                    </a:cubicBezTo>
                    <a:cubicBezTo>
                      <a:pt x="4834" y="0"/>
                      <a:pt x="0" y="477"/>
                      <a:pt x="0" y="1065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65"/>
                    </a:lnTo>
                    <a:close/>
                    <a:moveTo>
                      <a:pt x="21600" y="1065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43367" y="1416293"/>
            <a:ext cx="3132911" cy="1244605"/>
            <a:chOff x="643367" y="1416293"/>
            <a:chExt cx="3132911" cy="1244605"/>
          </a:xfrm>
        </p:grpSpPr>
        <p:grpSp>
          <p:nvGrpSpPr>
            <p:cNvPr id="4" name="Group 38"/>
            <p:cNvGrpSpPr/>
            <p:nvPr/>
          </p:nvGrpSpPr>
          <p:grpSpPr>
            <a:xfrm>
              <a:off x="643367" y="1416293"/>
              <a:ext cx="3132911" cy="1244605"/>
              <a:chOff x="914399" y="1841591"/>
              <a:chExt cx="4132096" cy="1641549"/>
            </a:xfrm>
            <a:effectLst/>
          </p:grpSpPr>
          <p:sp>
            <p:nvSpPr>
              <p:cNvPr id="20" name="Arrow: Right 39"/>
              <p:cNvSpPr/>
              <p:nvPr/>
            </p:nvSpPr>
            <p:spPr>
              <a:xfrm rot="10800000">
                <a:off x="914399" y="1841591"/>
                <a:ext cx="3705726" cy="1641549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zh-CN" altLang="en-US" dirty="0">
                    <a:cs typeface="+mn-ea"/>
                    <a:sym typeface="+mn-lt"/>
                  </a:rPr>
                  <a:t>输入</a:t>
                </a:r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1" name="Oval 40"/>
              <p:cNvSpPr/>
              <p:nvPr/>
            </p:nvSpPr>
            <p:spPr>
              <a:xfrm>
                <a:off x="4228107" y="2250565"/>
                <a:ext cx="818388" cy="818388"/>
              </a:xfrm>
              <a:prstGeom prst="ellipse">
                <a:avLst/>
              </a:prstGeom>
              <a:solidFill>
                <a:schemeClr val="accent1"/>
              </a:solidFill>
              <a:ln w="412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lnSpcReduction="10000"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</p:grpSp>
        <p:grpSp>
          <p:nvGrpSpPr>
            <p:cNvPr id="6" name="Group 45"/>
            <p:cNvGrpSpPr>
              <a:grpSpLocks/>
            </p:cNvGrpSpPr>
            <p:nvPr/>
          </p:nvGrpSpPr>
          <p:grpSpPr bwMode="auto">
            <a:xfrm>
              <a:off x="1032450" y="1848490"/>
              <a:ext cx="342446" cy="342446"/>
              <a:chOff x="0" y="0"/>
              <a:chExt cx="575" cy="575"/>
            </a:xfrm>
            <a:solidFill>
              <a:srgbClr val="FFFFFF"/>
            </a:solidFill>
            <a:effectLst/>
          </p:grpSpPr>
          <p:sp>
            <p:nvSpPr>
              <p:cNvPr id="16" name="Freeform: Shape 46"/>
              <p:cNvSpPr>
                <a:spLocks/>
              </p:cNvSpPr>
              <p:nvPr/>
            </p:nvSpPr>
            <p:spPr bwMode="auto">
              <a:xfrm>
                <a:off x="360" y="0"/>
                <a:ext cx="215" cy="2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w 21600"/>
                  <a:gd name="T103" fmla="*/ 0 h 21600"/>
                  <a:gd name="T104" fmla="*/ 0 w 21600"/>
                  <a:gd name="T105" fmla="*/ 0 h 21600"/>
                  <a:gd name="T106" fmla="*/ 0 w 21600"/>
                  <a:gd name="T107" fmla="*/ 0 h 21600"/>
                  <a:gd name="T108" fmla="*/ 0 w 21600"/>
                  <a:gd name="T109" fmla="*/ 0 h 216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1600" h="21600">
                    <a:moveTo>
                      <a:pt x="21031" y="8861"/>
                    </a:moveTo>
                    <a:lnTo>
                      <a:pt x="17805" y="8267"/>
                    </a:lnTo>
                    <a:cubicBezTo>
                      <a:pt x="17492" y="8210"/>
                      <a:pt x="17382" y="7947"/>
                      <a:pt x="17559" y="7682"/>
                    </a:cubicBezTo>
                    <a:lnTo>
                      <a:pt x="19409" y="4939"/>
                    </a:lnTo>
                    <a:cubicBezTo>
                      <a:pt x="19588" y="4676"/>
                      <a:pt x="19549" y="4276"/>
                      <a:pt x="19324" y="4051"/>
                    </a:cubicBezTo>
                    <a:lnTo>
                      <a:pt x="17549" y="2276"/>
                    </a:lnTo>
                    <a:cubicBezTo>
                      <a:pt x="17324" y="2052"/>
                      <a:pt x="16924" y="2013"/>
                      <a:pt x="16661" y="2191"/>
                    </a:cubicBezTo>
                    <a:lnTo>
                      <a:pt x="13918" y="4042"/>
                    </a:lnTo>
                    <a:cubicBezTo>
                      <a:pt x="13654" y="4220"/>
                      <a:pt x="13391" y="4109"/>
                      <a:pt x="13333" y="3796"/>
                    </a:cubicBezTo>
                    <a:lnTo>
                      <a:pt x="12739" y="569"/>
                    </a:lnTo>
                    <a:cubicBezTo>
                      <a:pt x="12681" y="255"/>
                      <a:pt x="12374" y="0"/>
                      <a:pt x="12056" y="0"/>
                    </a:cubicBezTo>
                    <a:lnTo>
                      <a:pt x="9545" y="0"/>
                    </a:lnTo>
                    <a:cubicBezTo>
                      <a:pt x="9227" y="0"/>
                      <a:pt x="8919" y="255"/>
                      <a:pt x="8861" y="569"/>
                    </a:cubicBezTo>
                    <a:lnTo>
                      <a:pt x="8267" y="3796"/>
                    </a:lnTo>
                    <a:cubicBezTo>
                      <a:pt x="8210" y="4109"/>
                      <a:pt x="7947" y="4219"/>
                      <a:pt x="7682" y="4041"/>
                    </a:cubicBezTo>
                    <a:lnTo>
                      <a:pt x="4939" y="2191"/>
                    </a:lnTo>
                    <a:cubicBezTo>
                      <a:pt x="4676" y="2013"/>
                      <a:pt x="4276" y="2052"/>
                      <a:pt x="4051" y="2276"/>
                    </a:cubicBezTo>
                    <a:lnTo>
                      <a:pt x="2276" y="4051"/>
                    </a:lnTo>
                    <a:cubicBezTo>
                      <a:pt x="2051" y="4277"/>
                      <a:pt x="2012" y="4677"/>
                      <a:pt x="2191" y="4939"/>
                    </a:cubicBezTo>
                    <a:lnTo>
                      <a:pt x="4041" y="7682"/>
                    </a:lnTo>
                    <a:cubicBezTo>
                      <a:pt x="4220" y="7946"/>
                      <a:pt x="4108" y="8209"/>
                      <a:pt x="3796" y="8267"/>
                    </a:cubicBezTo>
                    <a:lnTo>
                      <a:pt x="569" y="8861"/>
                    </a:lnTo>
                    <a:cubicBezTo>
                      <a:pt x="255" y="8919"/>
                      <a:pt x="0" y="9226"/>
                      <a:pt x="0" y="9545"/>
                    </a:cubicBezTo>
                    <a:lnTo>
                      <a:pt x="0" y="12055"/>
                    </a:lnTo>
                    <a:cubicBezTo>
                      <a:pt x="0" y="12373"/>
                      <a:pt x="255" y="12681"/>
                      <a:pt x="569" y="12739"/>
                    </a:cubicBezTo>
                    <a:lnTo>
                      <a:pt x="3796" y="13333"/>
                    </a:lnTo>
                    <a:cubicBezTo>
                      <a:pt x="4110" y="13390"/>
                      <a:pt x="4219" y="13653"/>
                      <a:pt x="4042" y="13917"/>
                    </a:cubicBezTo>
                    <a:lnTo>
                      <a:pt x="2191" y="16661"/>
                    </a:lnTo>
                    <a:cubicBezTo>
                      <a:pt x="2012" y="16925"/>
                      <a:pt x="2051" y="17324"/>
                      <a:pt x="2276" y="17549"/>
                    </a:cubicBezTo>
                    <a:lnTo>
                      <a:pt x="4051" y="19324"/>
                    </a:lnTo>
                    <a:cubicBezTo>
                      <a:pt x="4276" y="19549"/>
                      <a:pt x="4676" y="19589"/>
                      <a:pt x="4939" y="19410"/>
                    </a:cubicBezTo>
                    <a:lnTo>
                      <a:pt x="7682" y="17559"/>
                    </a:lnTo>
                    <a:cubicBezTo>
                      <a:pt x="7946" y="17381"/>
                      <a:pt x="8209" y="17492"/>
                      <a:pt x="8267" y="17804"/>
                    </a:cubicBezTo>
                    <a:lnTo>
                      <a:pt x="8861" y="21031"/>
                    </a:lnTo>
                    <a:cubicBezTo>
                      <a:pt x="8919" y="21345"/>
                      <a:pt x="9226" y="21600"/>
                      <a:pt x="9545" y="21600"/>
                    </a:cubicBezTo>
                    <a:lnTo>
                      <a:pt x="12056" y="21600"/>
                    </a:lnTo>
                    <a:cubicBezTo>
                      <a:pt x="12374" y="21600"/>
                      <a:pt x="12681" y="21345"/>
                      <a:pt x="12739" y="21031"/>
                    </a:cubicBezTo>
                    <a:lnTo>
                      <a:pt x="13333" y="17804"/>
                    </a:lnTo>
                    <a:cubicBezTo>
                      <a:pt x="13390" y="17492"/>
                      <a:pt x="13653" y="17382"/>
                      <a:pt x="13918" y="17559"/>
                    </a:cubicBezTo>
                    <a:lnTo>
                      <a:pt x="16661" y="19410"/>
                    </a:lnTo>
                    <a:cubicBezTo>
                      <a:pt x="16924" y="19589"/>
                      <a:pt x="17324" y="19549"/>
                      <a:pt x="17549" y="19324"/>
                    </a:cubicBezTo>
                    <a:lnTo>
                      <a:pt x="19324" y="17551"/>
                    </a:lnTo>
                    <a:cubicBezTo>
                      <a:pt x="19549" y="17324"/>
                      <a:pt x="19588" y="16925"/>
                      <a:pt x="19409" y="16661"/>
                    </a:cubicBezTo>
                    <a:lnTo>
                      <a:pt x="17559" y="13917"/>
                    </a:lnTo>
                    <a:cubicBezTo>
                      <a:pt x="17380" y="13654"/>
                      <a:pt x="17491" y="13391"/>
                      <a:pt x="17804" y="13333"/>
                    </a:cubicBezTo>
                    <a:lnTo>
                      <a:pt x="21031" y="12739"/>
                    </a:lnTo>
                    <a:cubicBezTo>
                      <a:pt x="21344" y="12681"/>
                      <a:pt x="21600" y="12374"/>
                      <a:pt x="21600" y="12055"/>
                    </a:cubicBezTo>
                    <a:lnTo>
                      <a:pt x="21600" y="9545"/>
                    </a:lnTo>
                    <a:cubicBezTo>
                      <a:pt x="21600" y="9227"/>
                      <a:pt x="21344" y="8919"/>
                      <a:pt x="21031" y="8861"/>
                    </a:cubicBezTo>
                    <a:close/>
                    <a:moveTo>
                      <a:pt x="10826" y="14160"/>
                    </a:moveTo>
                    <a:cubicBezTo>
                      <a:pt x="8974" y="14160"/>
                      <a:pt x="7473" y="12659"/>
                      <a:pt x="7473" y="10807"/>
                    </a:cubicBezTo>
                    <a:cubicBezTo>
                      <a:pt x="7473" y="8956"/>
                      <a:pt x="8974" y="7456"/>
                      <a:pt x="10826" y="7456"/>
                    </a:cubicBezTo>
                    <a:cubicBezTo>
                      <a:pt x="12677" y="7456"/>
                      <a:pt x="14178" y="8956"/>
                      <a:pt x="14178" y="10807"/>
                    </a:cubicBezTo>
                    <a:cubicBezTo>
                      <a:pt x="14178" y="12659"/>
                      <a:pt x="12677" y="14160"/>
                      <a:pt x="10826" y="14160"/>
                    </a:cubicBezTo>
                    <a:close/>
                    <a:moveTo>
                      <a:pt x="10826" y="1416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17" name="Freeform: Shape 47"/>
              <p:cNvSpPr>
                <a:spLocks/>
              </p:cNvSpPr>
              <p:nvPr/>
            </p:nvSpPr>
            <p:spPr bwMode="auto">
              <a:xfrm>
                <a:off x="0" y="143"/>
                <a:ext cx="431" cy="4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w 21600"/>
                  <a:gd name="T103" fmla="*/ 0 h 21600"/>
                  <a:gd name="T104" fmla="*/ 0 w 21600"/>
                  <a:gd name="T105" fmla="*/ 0 h 21600"/>
                  <a:gd name="T106" fmla="*/ 0 w 21600"/>
                  <a:gd name="T107" fmla="*/ 0 h 21600"/>
                  <a:gd name="T108" fmla="*/ 0 w 21600"/>
                  <a:gd name="T109" fmla="*/ 0 h 216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1600" h="21600">
                    <a:moveTo>
                      <a:pt x="21032" y="8862"/>
                    </a:moveTo>
                    <a:lnTo>
                      <a:pt x="17805" y="8267"/>
                    </a:lnTo>
                    <a:cubicBezTo>
                      <a:pt x="17492" y="8210"/>
                      <a:pt x="17382" y="7947"/>
                      <a:pt x="17560" y="7684"/>
                    </a:cubicBezTo>
                    <a:lnTo>
                      <a:pt x="19410" y="4940"/>
                    </a:lnTo>
                    <a:cubicBezTo>
                      <a:pt x="19588" y="4676"/>
                      <a:pt x="19550" y="4276"/>
                      <a:pt x="19324" y="4051"/>
                    </a:cubicBezTo>
                    <a:lnTo>
                      <a:pt x="17549" y="2276"/>
                    </a:lnTo>
                    <a:cubicBezTo>
                      <a:pt x="17324" y="2051"/>
                      <a:pt x="16924" y="2013"/>
                      <a:pt x="16661" y="2191"/>
                    </a:cubicBezTo>
                    <a:lnTo>
                      <a:pt x="13917" y="4041"/>
                    </a:lnTo>
                    <a:cubicBezTo>
                      <a:pt x="13653" y="4219"/>
                      <a:pt x="13390" y="4108"/>
                      <a:pt x="13332" y="3796"/>
                    </a:cubicBezTo>
                    <a:lnTo>
                      <a:pt x="12739" y="569"/>
                    </a:lnTo>
                    <a:cubicBezTo>
                      <a:pt x="12681" y="256"/>
                      <a:pt x="12374" y="0"/>
                      <a:pt x="12055" y="0"/>
                    </a:cubicBezTo>
                    <a:lnTo>
                      <a:pt x="9545" y="0"/>
                    </a:lnTo>
                    <a:cubicBezTo>
                      <a:pt x="9226" y="0"/>
                      <a:pt x="8919" y="256"/>
                      <a:pt x="8861" y="569"/>
                    </a:cubicBezTo>
                    <a:lnTo>
                      <a:pt x="8268" y="3796"/>
                    </a:lnTo>
                    <a:cubicBezTo>
                      <a:pt x="8210" y="4108"/>
                      <a:pt x="7947" y="4219"/>
                      <a:pt x="7683" y="4041"/>
                    </a:cubicBezTo>
                    <a:lnTo>
                      <a:pt x="4940" y="2191"/>
                    </a:lnTo>
                    <a:cubicBezTo>
                      <a:pt x="4676" y="2013"/>
                      <a:pt x="4276" y="2051"/>
                      <a:pt x="4051" y="2276"/>
                    </a:cubicBezTo>
                    <a:lnTo>
                      <a:pt x="2276" y="4051"/>
                    </a:lnTo>
                    <a:cubicBezTo>
                      <a:pt x="2051" y="4276"/>
                      <a:pt x="2012" y="4677"/>
                      <a:pt x="2190" y="4940"/>
                    </a:cubicBezTo>
                    <a:lnTo>
                      <a:pt x="4040" y="7684"/>
                    </a:lnTo>
                    <a:cubicBezTo>
                      <a:pt x="4218" y="7947"/>
                      <a:pt x="4108" y="8210"/>
                      <a:pt x="3795" y="8267"/>
                    </a:cubicBezTo>
                    <a:lnTo>
                      <a:pt x="568" y="8862"/>
                    </a:lnTo>
                    <a:cubicBezTo>
                      <a:pt x="256" y="8920"/>
                      <a:pt x="0" y="9227"/>
                      <a:pt x="0" y="9545"/>
                    </a:cubicBezTo>
                    <a:lnTo>
                      <a:pt x="0" y="12055"/>
                    </a:lnTo>
                    <a:cubicBezTo>
                      <a:pt x="0" y="12374"/>
                      <a:pt x="256" y="12681"/>
                      <a:pt x="568" y="12738"/>
                    </a:cubicBezTo>
                    <a:lnTo>
                      <a:pt x="3796" y="13333"/>
                    </a:lnTo>
                    <a:cubicBezTo>
                      <a:pt x="4108" y="13391"/>
                      <a:pt x="4219" y="13654"/>
                      <a:pt x="4041" y="13917"/>
                    </a:cubicBezTo>
                    <a:lnTo>
                      <a:pt x="2190" y="16661"/>
                    </a:lnTo>
                    <a:cubicBezTo>
                      <a:pt x="2012" y="16924"/>
                      <a:pt x="2050" y="17324"/>
                      <a:pt x="2276" y="17549"/>
                    </a:cubicBezTo>
                    <a:lnTo>
                      <a:pt x="4051" y="19324"/>
                    </a:lnTo>
                    <a:cubicBezTo>
                      <a:pt x="4276" y="19549"/>
                      <a:pt x="4676" y="19588"/>
                      <a:pt x="4940" y="19410"/>
                    </a:cubicBezTo>
                    <a:lnTo>
                      <a:pt x="7683" y="17560"/>
                    </a:lnTo>
                    <a:cubicBezTo>
                      <a:pt x="7947" y="17382"/>
                      <a:pt x="8210" y="17493"/>
                      <a:pt x="8268" y="17805"/>
                    </a:cubicBezTo>
                    <a:lnTo>
                      <a:pt x="8861" y="21031"/>
                    </a:lnTo>
                    <a:cubicBezTo>
                      <a:pt x="8919" y="21344"/>
                      <a:pt x="9226" y="21600"/>
                      <a:pt x="9545" y="21600"/>
                    </a:cubicBezTo>
                    <a:lnTo>
                      <a:pt x="12055" y="21600"/>
                    </a:lnTo>
                    <a:cubicBezTo>
                      <a:pt x="12374" y="21600"/>
                      <a:pt x="12681" y="21344"/>
                      <a:pt x="12739" y="21031"/>
                    </a:cubicBezTo>
                    <a:lnTo>
                      <a:pt x="13332" y="17805"/>
                    </a:lnTo>
                    <a:cubicBezTo>
                      <a:pt x="13390" y="17492"/>
                      <a:pt x="13653" y="17381"/>
                      <a:pt x="13917" y="17560"/>
                    </a:cubicBezTo>
                    <a:lnTo>
                      <a:pt x="16661" y="19410"/>
                    </a:lnTo>
                    <a:cubicBezTo>
                      <a:pt x="16924" y="19588"/>
                      <a:pt x="17324" y="19550"/>
                      <a:pt x="17549" y="19324"/>
                    </a:cubicBezTo>
                    <a:lnTo>
                      <a:pt x="19324" y="17550"/>
                    </a:lnTo>
                    <a:cubicBezTo>
                      <a:pt x="19549" y="17324"/>
                      <a:pt x="19588" y="16924"/>
                      <a:pt x="19410" y="16661"/>
                    </a:cubicBezTo>
                    <a:lnTo>
                      <a:pt x="17559" y="13917"/>
                    </a:lnTo>
                    <a:cubicBezTo>
                      <a:pt x="17381" y="13654"/>
                      <a:pt x="17492" y="13391"/>
                      <a:pt x="17804" y="13333"/>
                    </a:cubicBezTo>
                    <a:lnTo>
                      <a:pt x="21032" y="12738"/>
                    </a:lnTo>
                    <a:cubicBezTo>
                      <a:pt x="21344" y="12681"/>
                      <a:pt x="21600" y="12374"/>
                      <a:pt x="21600" y="12055"/>
                    </a:cubicBezTo>
                    <a:lnTo>
                      <a:pt x="21600" y="9545"/>
                    </a:lnTo>
                    <a:cubicBezTo>
                      <a:pt x="21600" y="9227"/>
                      <a:pt x="21344" y="8920"/>
                      <a:pt x="21032" y="8862"/>
                    </a:cubicBezTo>
                    <a:close/>
                    <a:moveTo>
                      <a:pt x="10799" y="14712"/>
                    </a:moveTo>
                    <a:cubicBezTo>
                      <a:pt x="8643" y="14712"/>
                      <a:pt x="6896" y="12964"/>
                      <a:pt x="6896" y="10809"/>
                    </a:cubicBezTo>
                    <a:cubicBezTo>
                      <a:pt x="6896" y="8654"/>
                      <a:pt x="8643" y="6907"/>
                      <a:pt x="10799" y="6907"/>
                    </a:cubicBezTo>
                    <a:cubicBezTo>
                      <a:pt x="12954" y="6907"/>
                      <a:pt x="14701" y="8654"/>
                      <a:pt x="14701" y="10809"/>
                    </a:cubicBezTo>
                    <a:cubicBezTo>
                      <a:pt x="14701" y="12964"/>
                      <a:pt x="12954" y="14712"/>
                      <a:pt x="10799" y="14712"/>
                    </a:cubicBezTo>
                    <a:close/>
                    <a:moveTo>
                      <a:pt x="10799" y="1471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输入输出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ED7E08-1518-DFB3-1E11-371EF4236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15" y="1206135"/>
            <a:ext cx="4564776" cy="150889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500FC9D-7DE5-FAC7-2D71-E6A7E0F53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03" y="2740254"/>
            <a:ext cx="4701947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架构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562B84-DB65-5A01-ECC6-DB0DC3EFB247}"/>
              </a:ext>
            </a:extLst>
          </p:cNvPr>
          <p:cNvSpPr txBox="1"/>
          <p:nvPr/>
        </p:nvSpPr>
        <p:spPr>
          <a:xfrm>
            <a:off x="1187624" y="555120"/>
            <a:ext cx="52994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├─</a:t>
            </a:r>
            <a:r>
              <a:rPr lang="en-US" altLang="zh-CN" b="0" dirty="0" err="1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miniapp-todo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├─image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程序用到的图片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├─pages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程序页面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│  ├─about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关乎页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│  ├─index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首页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│  ├─logs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记录页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│  ├─more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更多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│  ├─poster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分享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│  ├─setting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个人页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│  │  ├─rank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排行榜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│  │  └─</a:t>
            </a:r>
            <a:r>
              <a:rPr lang="en-US" altLang="zh-CN" b="0" dirty="0" err="1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setmore</a:t>
            </a:r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更多设置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│  ├─</a:t>
            </a:r>
            <a:r>
              <a:rPr lang="en-US" altLang="zh-CN" b="0" dirty="0" err="1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待办清单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│  └─version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更新说明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│  └─utils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工具类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└─other  </a:t>
            </a:r>
            <a:r>
              <a:rPr lang="zh-CN" altLang="en-US" b="0" dirty="0">
                <a:solidFill>
                  <a:srgbClr val="A3BB7F"/>
                </a:solidFill>
                <a:effectLst/>
                <a:latin typeface="Consolas" panose="020B0609020204030204" pitchFamily="49" charset="0"/>
              </a:rPr>
              <a:t>其他</a:t>
            </a:r>
            <a:endParaRPr lang="en-US" altLang="zh-CN" b="0" dirty="0">
              <a:solidFill>
                <a:srgbClr val="A3BB7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9562AFA-4861-BACB-30B2-9B319EE55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496" y="175643"/>
            <a:ext cx="609600" cy="6096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CE37AAE-E5CA-B85B-249B-1FDCECABC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59578"/>
            <a:ext cx="3273896" cy="32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/>
          <p:cNvSpPr txBox="1"/>
          <p:nvPr/>
        </p:nvSpPr>
        <p:spPr>
          <a:xfrm>
            <a:off x="3491880" y="2254682"/>
            <a:ext cx="230425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成果展示</a:t>
            </a:r>
            <a:endParaRPr lang="en-GB" altLang="zh-CN" sz="4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49"/>
          <p:cNvSpPr txBox="1"/>
          <p:nvPr/>
        </p:nvSpPr>
        <p:spPr>
          <a:xfrm>
            <a:off x="5004048" y="3219822"/>
            <a:ext cx="576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功能演示</a:t>
            </a:r>
          </a:p>
        </p:txBody>
      </p:sp>
      <p:sp>
        <p:nvSpPr>
          <p:cNvPr id="8" name="TextBox 48"/>
          <p:cNvSpPr txBox="1"/>
          <p:nvPr/>
        </p:nvSpPr>
        <p:spPr>
          <a:xfrm>
            <a:off x="2051720" y="995804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AABEB5"/>
                </a:solidFill>
                <a:cs typeface="+mn-ea"/>
                <a:sym typeface="+mn-lt"/>
              </a:rPr>
              <a:t>03</a:t>
            </a:r>
            <a:endParaRPr lang="en-GB" altLang="zh-CN" sz="8000" dirty="0">
              <a:solidFill>
                <a:srgbClr val="AABEB5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880259"/>
            <a:ext cx="1584764" cy="22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Q视频20220628204545_1">
            <a:hlinkClick r:id="" action="ppaction://media"/>
            <a:extLst>
              <a:ext uri="{FF2B5EF4-FFF2-40B4-BE49-F238E27FC236}">
                <a16:creationId xmlns:a16="http://schemas.microsoft.com/office/drawing/2014/main" id="{9C8DF03A-0F3E-B36B-BABA-14587F48296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1560" y="0"/>
            <a:ext cx="2370137" cy="5143500"/>
          </a:xfrm>
          <a:prstGeom prst="rect">
            <a:avLst/>
          </a:prstGeom>
        </p:spPr>
      </p:pic>
      <p:pic>
        <p:nvPicPr>
          <p:cNvPr id="3" name="QQ视频20220628204545_2">
            <a:hlinkClick r:id="" action="ppaction://media"/>
            <a:extLst>
              <a:ext uri="{FF2B5EF4-FFF2-40B4-BE49-F238E27FC236}">
                <a16:creationId xmlns:a16="http://schemas.microsoft.com/office/drawing/2014/main" id="{AF15CF15-D078-0DC8-456B-ADFBCB64899C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55876" y="0"/>
            <a:ext cx="2370137" cy="5143500"/>
          </a:xfrm>
          <a:prstGeom prst="rect">
            <a:avLst/>
          </a:prstGeom>
        </p:spPr>
      </p:pic>
      <p:pic>
        <p:nvPicPr>
          <p:cNvPr id="29" name="QQ视频20220628204545_3">
            <a:hlinkClick r:id="" action="ppaction://media"/>
            <a:extLst>
              <a:ext uri="{FF2B5EF4-FFF2-40B4-BE49-F238E27FC236}">
                <a16:creationId xmlns:a16="http://schemas.microsoft.com/office/drawing/2014/main" id="{638F7FA5-F35D-36A9-B3A8-7D0F7EC709BA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00192" y="0"/>
            <a:ext cx="23701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0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/>
          <p:cNvSpPr txBox="1"/>
          <p:nvPr/>
        </p:nvSpPr>
        <p:spPr>
          <a:xfrm>
            <a:off x="2843808" y="2188552"/>
            <a:ext cx="230425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测试分析</a:t>
            </a:r>
            <a:endParaRPr lang="en-GB" altLang="zh-CN" sz="4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49"/>
          <p:cNvSpPr txBox="1"/>
          <p:nvPr/>
        </p:nvSpPr>
        <p:spPr>
          <a:xfrm>
            <a:off x="3757995" y="3147814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发现程序中的问题</a:t>
            </a:r>
          </a:p>
        </p:txBody>
      </p:sp>
      <p:sp>
        <p:nvSpPr>
          <p:cNvPr id="8" name="TextBox 48"/>
          <p:cNvSpPr txBox="1"/>
          <p:nvPr/>
        </p:nvSpPr>
        <p:spPr>
          <a:xfrm>
            <a:off x="5575103" y="957446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AABEB5"/>
                </a:solidFill>
                <a:cs typeface="+mn-ea"/>
                <a:sym typeface="+mn-lt"/>
              </a:rPr>
              <a:t>04</a:t>
            </a:r>
            <a:endParaRPr lang="en-GB" altLang="zh-CN" sz="8000" dirty="0">
              <a:solidFill>
                <a:srgbClr val="AABEB5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880259"/>
            <a:ext cx="1584764" cy="22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测试说明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7DF310-FD1C-5495-FF14-AEEE0AA10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067694"/>
            <a:ext cx="6828112" cy="2545301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D4576D5-C57C-B7FA-AB02-594DAC415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549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右中括号 7"/>
          <p:cNvSpPr/>
          <p:nvPr/>
        </p:nvSpPr>
        <p:spPr>
          <a:xfrm rot="16200000">
            <a:off x="4339137" y="-1197338"/>
            <a:ext cx="452840" cy="5777157"/>
          </a:xfrm>
          <a:prstGeom prst="rightBracket">
            <a:avLst>
              <a:gd name="adj" fmla="val 125234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88834" y="1901775"/>
            <a:ext cx="1376285" cy="2523125"/>
            <a:chOff x="990601" y="2208865"/>
            <a:chExt cx="1376285" cy="2523125"/>
          </a:xfrm>
        </p:grpSpPr>
        <p:sp>
          <p:nvSpPr>
            <p:cNvPr id="4" name="星形: 七角 3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90601" y="3129868"/>
              <a:ext cx="1376285" cy="1602122"/>
              <a:chOff x="5122025" y="525814"/>
              <a:chExt cx="2020976" cy="2352598"/>
            </a:xfrm>
          </p:grpSpPr>
          <p:sp>
            <p:nvSpPr>
              <p:cNvPr id="25" name="文本框 48"/>
              <p:cNvSpPr txBox="1"/>
              <p:nvPr/>
            </p:nvSpPr>
            <p:spPr>
              <a:xfrm>
                <a:off x="5122026" y="826907"/>
                <a:ext cx="2020975" cy="205150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在整个测试过程中，测试用例可以检查出系统的各种错误，基木实现系统要求的功能，布且系统的处理速度是用户可以接受的。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AABEB5"/>
                    </a:solidFill>
                    <a:cs typeface="+mn-ea"/>
                    <a:sym typeface="+mn-lt"/>
                  </a:rPr>
                  <a:t>范围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877414" y="1849751"/>
            <a:ext cx="1376285" cy="2575149"/>
            <a:chOff x="2919086" y="2208865"/>
            <a:chExt cx="1376285" cy="2575149"/>
          </a:xfrm>
        </p:grpSpPr>
        <p:sp>
          <p:nvSpPr>
            <p:cNvPr id="5" name="星形: 七角 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>
              <a:spLocks noChangeAspect="1"/>
            </p:cNvSpPr>
            <p:nvPr/>
          </p:nvSpPr>
          <p:spPr bwMode="auto">
            <a:xfrm>
              <a:off x="3396531" y="2400940"/>
              <a:ext cx="421395" cy="356109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19086" y="3129868"/>
              <a:ext cx="1376285" cy="1654146"/>
              <a:chOff x="5122025" y="525814"/>
              <a:chExt cx="2020976" cy="2428991"/>
            </a:xfrm>
          </p:grpSpPr>
          <p:sp>
            <p:nvSpPr>
              <p:cNvPr id="23" name="文本框 46"/>
              <p:cNvSpPr txBox="1"/>
              <p:nvPr/>
            </p:nvSpPr>
            <p:spPr>
              <a:xfrm>
                <a:off x="5122026" y="826907"/>
                <a:ext cx="2020975" cy="212789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b="0" i="0" dirty="0">
                    <a:solidFill>
                      <a:srgbClr val="333333"/>
                    </a:solidFill>
                    <a:effectLst/>
                    <a:latin typeface="Helvetica Neue"/>
                  </a:rPr>
                  <a:t>运用的转换处理技术为手工方式，需要用一部分测试人员将记录的输入输出数据进行处理</a:t>
                </a:r>
                <a:endParaRPr lang="zh-CN" alt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BCBFA4"/>
                    </a:solidFill>
                    <a:cs typeface="+mn-ea"/>
                    <a:sym typeface="+mn-lt"/>
                  </a:rPr>
                  <a:t>数据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775347" y="1901775"/>
            <a:ext cx="1376285" cy="2523125"/>
            <a:chOff x="6777114" y="2208865"/>
            <a:chExt cx="1376285" cy="2523125"/>
          </a:xfrm>
        </p:grpSpPr>
        <p:sp>
          <p:nvSpPr>
            <p:cNvPr id="7" name="星形: 七角 6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7250512" y="2389576"/>
              <a:ext cx="429489" cy="36295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777114" y="3129868"/>
              <a:ext cx="1376285" cy="1602122"/>
              <a:chOff x="5122025" y="525814"/>
              <a:chExt cx="2020976" cy="2352598"/>
            </a:xfrm>
          </p:grpSpPr>
          <p:sp>
            <p:nvSpPr>
              <p:cNvPr id="19" name="文本框 42"/>
              <p:cNvSpPr txBox="1"/>
              <p:nvPr/>
            </p:nvSpPr>
            <p:spPr>
              <a:xfrm>
                <a:off x="5122026" y="826907"/>
                <a:ext cx="2020975" cy="205150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清晰明白的表示出系统使用过程中出现的各种情况，而且容易理解，在出现错误时具有错误处理路径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BCBFA4"/>
                    </a:solidFill>
                    <a:cs typeface="+mn-ea"/>
                    <a:sym typeface="+mn-lt"/>
                  </a:rPr>
                  <a:t>尺度</a:t>
                </a:r>
              </a:p>
            </p:txBody>
          </p:sp>
        </p:grpSp>
      </p:grpSp>
      <p:sp>
        <p:nvSpPr>
          <p:cNvPr id="18" name="矩形: 圆角 17"/>
          <p:cNvSpPr/>
          <p:nvPr/>
        </p:nvSpPr>
        <p:spPr>
          <a:xfrm>
            <a:off x="3613759" y="1059582"/>
            <a:ext cx="1916482" cy="584582"/>
          </a:xfrm>
          <a:prstGeom prst="roundRect">
            <a:avLst>
              <a:gd name="adj" fmla="val 24861"/>
            </a:avLst>
          </a:prstGeom>
          <a:solidFill>
            <a:srgbClr val="AABEB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测试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评价准则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83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A836CD-793E-C7C8-F19C-D61D2706834F}"/>
              </a:ext>
            </a:extLst>
          </p:cNvPr>
          <p:cNvSpPr txBox="1"/>
          <p:nvPr/>
        </p:nvSpPr>
        <p:spPr>
          <a:xfrm>
            <a:off x="4499992" y="5524078"/>
            <a:ext cx="4280416" cy="9008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需求分析：庞晓宇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概要设计：陈罗星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详细设计：李小刚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编码：李小刚、庞晓宇、聂嵘康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测试计划：聂嵘康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测试分析：李晨阳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汇报文案：庞晓宇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汇报：陈罗星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谢谢大家</a:t>
            </a:r>
          </a:p>
        </p:txBody>
      </p:sp>
      <p:pic>
        <p:nvPicPr>
          <p:cNvPr id="4" name="QQ录屏20220628210336">
            <a:hlinkClick r:id="" action="ppaction://media"/>
            <a:extLst>
              <a:ext uri="{FF2B5EF4-FFF2-40B4-BE49-F238E27FC236}">
                <a16:creationId xmlns:a16="http://schemas.microsoft.com/office/drawing/2014/main" id="{AD192A73-FD49-8C4F-A87E-D4C93F28328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92546"/>
            <a:ext cx="9257072" cy="52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8 0.0179 L 0.01388 -2.13827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8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616F773E-3CF6-91FC-F3F1-3013256D07B4}"/>
              </a:ext>
            </a:extLst>
          </p:cNvPr>
          <p:cNvSpPr txBox="1"/>
          <p:nvPr/>
        </p:nvSpPr>
        <p:spPr>
          <a:xfrm>
            <a:off x="4355976" y="871854"/>
            <a:ext cx="2971930" cy="2924032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2000" b="1" dirty="0">
                <a:solidFill>
                  <a:srgbClr val="BCBFA4"/>
                </a:solidFill>
                <a:cs typeface="+mn-ea"/>
                <a:sym typeface="+mn-lt"/>
              </a:rPr>
              <a:t>2020118081	</a:t>
            </a:r>
            <a:r>
              <a:rPr lang="zh-CN" altLang="en-US" sz="2000" b="1" dirty="0">
                <a:solidFill>
                  <a:srgbClr val="BCBFA4"/>
                </a:solidFill>
                <a:cs typeface="+mn-ea"/>
                <a:sym typeface="+mn-lt"/>
              </a:rPr>
              <a:t>李晨阳</a:t>
            </a:r>
            <a:endParaRPr lang="en-US" altLang="zh-CN" sz="2000" b="1" dirty="0">
              <a:solidFill>
                <a:srgbClr val="BCBFA4"/>
              </a:solidFill>
              <a:cs typeface="+mn-ea"/>
              <a:sym typeface="+mn-lt"/>
            </a:endParaRPr>
          </a:p>
          <a:p>
            <a:endParaRPr lang="en-US" altLang="zh-CN" sz="2000" b="1" dirty="0">
              <a:solidFill>
                <a:srgbClr val="BCBFA4"/>
              </a:solidFill>
              <a:cs typeface="+mn-ea"/>
              <a:sym typeface="+mn-lt"/>
            </a:endParaRPr>
          </a:p>
          <a:p>
            <a:r>
              <a:rPr lang="en-US" altLang="zh-CN" sz="2000" b="1" dirty="0">
                <a:solidFill>
                  <a:srgbClr val="BCBFA4"/>
                </a:solidFill>
                <a:cs typeface="+mn-ea"/>
                <a:sym typeface="+mn-lt"/>
              </a:rPr>
              <a:t>2020118100	</a:t>
            </a:r>
            <a:r>
              <a:rPr lang="zh-CN" altLang="en-US" sz="2000" b="1" dirty="0">
                <a:solidFill>
                  <a:srgbClr val="BCBFA4"/>
                </a:solidFill>
                <a:cs typeface="+mn-ea"/>
                <a:sym typeface="+mn-lt"/>
              </a:rPr>
              <a:t>庞晓宇</a:t>
            </a:r>
            <a:endParaRPr lang="en-US" altLang="zh-CN" sz="2000" b="1" dirty="0">
              <a:solidFill>
                <a:srgbClr val="BCBFA4"/>
              </a:solidFill>
              <a:cs typeface="+mn-ea"/>
              <a:sym typeface="+mn-lt"/>
            </a:endParaRPr>
          </a:p>
          <a:p>
            <a:endParaRPr lang="en-US" altLang="zh-CN" sz="2000" b="1" dirty="0">
              <a:solidFill>
                <a:srgbClr val="BCBFA4"/>
              </a:solidFill>
              <a:cs typeface="+mn-ea"/>
              <a:sym typeface="+mn-lt"/>
            </a:endParaRPr>
          </a:p>
          <a:p>
            <a:r>
              <a:rPr lang="en-US" altLang="zh-CN" sz="2000" b="1" dirty="0">
                <a:solidFill>
                  <a:srgbClr val="BCBFA4"/>
                </a:solidFill>
                <a:cs typeface="+mn-ea"/>
                <a:sym typeface="+mn-lt"/>
              </a:rPr>
              <a:t>2020118102	</a:t>
            </a:r>
            <a:r>
              <a:rPr lang="zh-CN" altLang="en-US" sz="2000" b="1" dirty="0">
                <a:solidFill>
                  <a:srgbClr val="BCBFA4"/>
                </a:solidFill>
                <a:cs typeface="+mn-ea"/>
                <a:sym typeface="+mn-lt"/>
              </a:rPr>
              <a:t>李小刚</a:t>
            </a:r>
            <a:endParaRPr lang="en-US" altLang="zh-CN" sz="2000" b="1" dirty="0">
              <a:solidFill>
                <a:srgbClr val="BCBFA4"/>
              </a:solidFill>
              <a:cs typeface="+mn-ea"/>
              <a:sym typeface="+mn-lt"/>
            </a:endParaRPr>
          </a:p>
          <a:p>
            <a:endParaRPr lang="en-US" altLang="zh-CN" sz="2000" b="1" dirty="0">
              <a:solidFill>
                <a:srgbClr val="BCBFA4"/>
              </a:solidFill>
              <a:cs typeface="+mn-ea"/>
              <a:sym typeface="+mn-lt"/>
            </a:endParaRPr>
          </a:p>
          <a:p>
            <a:r>
              <a:rPr lang="en-US" altLang="zh-CN" sz="2000" b="1" dirty="0">
                <a:solidFill>
                  <a:srgbClr val="BCBFA4"/>
                </a:solidFill>
                <a:cs typeface="+mn-ea"/>
                <a:sym typeface="+mn-lt"/>
              </a:rPr>
              <a:t>2020118103	</a:t>
            </a:r>
            <a:r>
              <a:rPr lang="zh-CN" altLang="en-US" sz="2000" b="1" dirty="0">
                <a:solidFill>
                  <a:srgbClr val="BCBFA4"/>
                </a:solidFill>
                <a:cs typeface="+mn-ea"/>
                <a:sym typeface="+mn-lt"/>
              </a:rPr>
              <a:t>陈罗星</a:t>
            </a:r>
            <a:endParaRPr lang="en-US" altLang="zh-CN" sz="2000" b="1" dirty="0">
              <a:solidFill>
                <a:srgbClr val="BCBFA4"/>
              </a:solidFill>
              <a:cs typeface="+mn-ea"/>
              <a:sym typeface="+mn-lt"/>
            </a:endParaRPr>
          </a:p>
          <a:p>
            <a:endParaRPr lang="en-US" altLang="zh-CN" sz="2000" b="1" dirty="0">
              <a:solidFill>
                <a:srgbClr val="BCBFA4"/>
              </a:solidFill>
              <a:cs typeface="+mn-ea"/>
              <a:sym typeface="+mn-lt"/>
            </a:endParaRPr>
          </a:p>
          <a:p>
            <a:r>
              <a:rPr lang="en-US" altLang="zh-CN" sz="2000" b="1" dirty="0">
                <a:solidFill>
                  <a:srgbClr val="BCBFA4"/>
                </a:solidFill>
                <a:cs typeface="+mn-ea"/>
                <a:sym typeface="+mn-lt"/>
              </a:rPr>
              <a:t>2020118118	</a:t>
            </a:r>
            <a:r>
              <a:rPr lang="zh-CN" altLang="en-US" sz="2000" b="1" dirty="0">
                <a:solidFill>
                  <a:srgbClr val="BCBFA4"/>
                </a:solidFill>
                <a:cs typeface="+mn-ea"/>
                <a:sym typeface="+mn-lt"/>
              </a:rPr>
              <a:t>聂嵘康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2DA678E0-F9C4-B702-5CC6-8E27EC5CA0FE}"/>
              </a:ext>
            </a:extLst>
          </p:cNvPr>
          <p:cNvSpPr txBox="1"/>
          <p:nvPr/>
        </p:nvSpPr>
        <p:spPr>
          <a:xfrm>
            <a:off x="4355976" y="1537847"/>
            <a:ext cx="2971930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1600" b="1" dirty="0">
              <a:solidFill>
                <a:srgbClr val="BCBFA4"/>
              </a:solidFill>
              <a:cs typeface="+mn-ea"/>
              <a:sym typeface="+mn-lt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691B7AD2-1618-25F8-379A-208D56BF3CE7}"/>
              </a:ext>
            </a:extLst>
          </p:cNvPr>
          <p:cNvSpPr txBox="1"/>
          <p:nvPr/>
        </p:nvSpPr>
        <p:spPr>
          <a:xfrm>
            <a:off x="4355976" y="2203840"/>
            <a:ext cx="2971930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1600" b="1" dirty="0">
              <a:solidFill>
                <a:srgbClr val="BCBFA4"/>
              </a:solidFill>
              <a:cs typeface="+mn-ea"/>
              <a:sym typeface="+mn-lt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4A997C27-0BAC-6F99-19BD-7DEBB116BB3F}"/>
              </a:ext>
            </a:extLst>
          </p:cNvPr>
          <p:cNvSpPr txBox="1"/>
          <p:nvPr/>
        </p:nvSpPr>
        <p:spPr>
          <a:xfrm>
            <a:off x="4355976" y="3435846"/>
            <a:ext cx="2971930" cy="282129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endParaRPr lang="zh-CN" altLang="en-US" sz="1600" b="1" dirty="0">
              <a:solidFill>
                <a:srgbClr val="BCBFA4"/>
              </a:solidFill>
              <a:cs typeface="+mn-ea"/>
              <a:sym typeface="+mn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FD8446E-FF21-79CC-ED40-B8EB0B84C016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团队介绍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D49FF-D98D-CF6B-0C96-56C5A15C11FD}"/>
              </a:ext>
            </a:extLst>
          </p:cNvPr>
          <p:cNvSpPr txBox="1"/>
          <p:nvPr/>
        </p:nvSpPr>
        <p:spPr>
          <a:xfrm>
            <a:off x="4355976" y="2869833"/>
            <a:ext cx="2971930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1600" b="1" dirty="0">
              <a:solidFill>
                <a:srgbClr val="BCBFA4"/>
              </a:solidFill>
              <a:cs typeface="+mn-ea"/>
              <a:sym typeface="+mn-lt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3737EC5-35F6-7B70-EDF2-289DF72FC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6" y="890212"/>
            <a:ext cx="3106556" cy="310655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BF549C8-EC50-6756-BE77-949CC7B88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44" cy="55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0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57546" y="1140591"/>
            <a:ext cx="2820394" cy="3105345"/>
            <a:chOff x="857546" y="1140591"/>
            <a:chExt cx="2820394" cy="3105345"/>
          </a:xfrm>
        </p:grpSpPr>
        <p:sp>
          <p:nvSpPr>
            <p:cNvPr id="4" name="Rectangle 1"/>
            <p:cNvSpPr/>
            <p:nvPr/>
          </p:nvSpPr>
          <p:spPr bwMode="auto">
            <a:xfrm>
              <a:off x="1493658" y="1140591"/>
              <a:ext cx="1566174" cy="3105345"/>
            </a:xfrm>
            <a:prstGeom prst="rect">
              <a:avLst/>
            </a:prstGeom>
            <a:noFill/>
            <a:ln w="76200">
              <a:solidFill>
                <a:srgbClr val="BCBFA4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" name="Rectangle 2"/>
            <p:cNvSpPr/>
            <p:nvPr/>
          </p:nvSpPr>
          <p:spPr>
            <a:xfrm>
              <a:off x="2441722" y="1923678"/>
              <a:ext cx="1236218" cy="783087"/>
            </a:xfrm>
            <a:prstGeom prst="rect">
              <a:avLst/>
            </a:prstGeom>
            <a:solidFill>
              <a:srgbClr val="F7F8FB"/>
            </a:solidFill>
          </p:spPr>
          <p:txBody>
            <a:bodyPr wrap="square">
              <a:normAutofit fontScale="70000" lnSpcReduction="20000"/>
            </a:bodyPr>
            <a:lstStyle/>
            <a:p>
              <a:pPr algn="r"/>
              <a:r>
                <a:rPr lang="zh-CN" altLang="en-US" sz="5400" b="1" spc="300" dirty="0">
                  <a:solidFill>
                    <a:srgbClr val="AABEB5"/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6" name="Rectangle 3"/>
            <p:cNvSpPr/>
            <p:nvPr/>
          </p:nvSpPr>
          <p:spPr>
            <a:xfrm>
              <a:off x="857546" y="1410621"/>
              <a:ext cx="1272223" cy="300083"/>
            </a:xfrm>
            <a:prstGeom prst="rect">
              <a:avLst/>
            </a:prstGeom>
            <a:solidFill>
              <a:srgbClr val="F7F8FB"/>
            </a:solidFill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2000" b="1" spc="300" dirty="0">
                  <a:solidFill>
                    <a:srgbClr val="AABEB5"/>
                  </a:solidFill>
                  <a:cs typeface="+mn-ea"/>
                  <a:sym typeface="+mn-lt"/>
                </a:rPr>
                <a:t>CONTENT</a:t>
              </a:r>
            </a:p>
          </p:txBody>
        </p:sp>
        <p:sp>
          <p:nvSpPr>
            <p:cNvPr id="7" name="Rectangle 4"/>
            <p:cNvSpPr/>
            <p:nvPr/>
          </p:nvSpPr>
          <p:spPr bwMode="auto">
            <a:xfrm>
              <a:off x="2803302" y="2652759"/>
              <a:ext cx="513057" cy="54006"/>
            </a:xfrm>
            <a:prstGeom prst="rect">
              <a:avLst/>
            </a:prstGeom>
            <a:solidFill>
              <a:srgbClr val="BCBFA4"/>
            </a:solidFill>
            <a:ln w="19050">
              <a:solidFill>
                <a:srgbClr val="BCBFA4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8" name="Group 5"/>
          <p:cNvGrpSpPr/>
          <p:nvPr/>
        </p:nvGrpSpPr>
        <p:grpSpPr>
          <a:xfrm>
            <a:off x="4039521" y="1170991"/>
            <a:ext cx="3484807" cy="530915"/>
            <a:chOff x="1598315" y="1418185"/>
            <a:chExt cx="4646410" cy="707886"/>
          </a:xfrm>
        </p:grpSpPr>
        <p:sp>
          <p:nvSpPr>
            <p:cNvPr id="24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BCBFA4"/>
                  </a:solidFill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25" name="Group 7"/>
            <p:cNvGrpSpPr/>
            <p:nvPr/>
          </p:nvGrpSpPr>
          <p:grpSpPr>
            <a:xfrm>
              <a:off x="2066367" y="1529264"/>
              <a:ext cx="4178358" cy="563232"/>
              <a:chOff x="3943834" y="704409"/>
              <a:chExt cx="4178358" cy="563232"/>
            </a:xfrm>
          </p:grpSpPr>
          <p:sp>
            <p:nvSpPr>
              <p:cNvPr id="26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rgbClr val="BCBFA4"/>
                    </a:solidFill>
                    <a:cs typeface="+mn-ea"/>
                    <a:sym typeface="+mn-lt"/>
                  </a:rPr>
                  <a:t>需求分析</a:t>
                </a:r>
              </a:p>
            </p:txBody>
          </p:sp>
          <p:sp>
            <p:nvSpPr>
              <p:cNvPr id="27" name="TextBox 9"/>
              <p:cNvSpPr txBox="1">
                <a:spLocks/>
              </p:cNvSpPr>
              <p:nvPr/>
            </p:nvSpPr>
            <p:spPr>
              <a:xfrm>
                <a:off x="3943834" y="1024777"/>
                <a:ext cx="4178358" cy="242864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900" dirty="0">
                    <a:solidFill>
                      <a:srgbClr val="BCBFA4"/>
                    </a:solidFill>
                    <a:cs typeface="+mn-ea"/>
                    <a:sym typeface="+mn-lt"/>
                  </a:rPr>
                  <a:t>明确软件需求、安排项目规划与进度、组织软件开发与测试</a:t>
                </a:r>
              </a:p>
            </p:txBody>
          </p:sp>
        </p:grpSp>
      </p:grpSp>
      <p:grpSp>
        <p:nvGrpSpPr>
          <p:cNvPr id="9" name="Group 10"/>
          <p:cNvGrpSpPr/>
          <p:nvPr/>
        </p:nvGrpSpPr>
        <p:grpSpPr>
          <a:xfrm>
            <a:off x="4039521" y="2008868"/>
            <a:ext cx="3322969" cy="530915"/>
            <a:chOff x="1598315" y="2786337"/>
            <a:chExt cx="4430626" cy="707886"/>
          </a:xfrm>
        </p:grpSpPr>
        <p:sp>
          <p:nvSpPr>
            <p:cNvPr id="20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AABEB5"/>
                  </a:solidFill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21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22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rgbClr val="AABEB5"/>
                    </a:solidFill>
                    <a:cs typeface="+mn-ea"/>
                    <a:sym typeface="+mn-lt"/>
                  </a:rPr>
                  <a:t>软件设计</a:t>
                </a:r>
              </a:p>
            </p:txBody>
          </p:sp>
          <p:sp>
            <p:nvSpPr>
              <p:cNvPr id="23" name="TextBox 14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800" dirty="0">
                    <a:solidFill>
                      <a:srgbClr val="AABEB5"/>
                    </a:solidFill>
                    <a:cs typeface="+mn-ea"/>
                    <a:sym typeface="+mn-lt"/>
                  </a:rPr>
                  <a:t>为后续软件开发人员的编码阶段做指导准备</a:t>
                </a:r>
              </a:p>
            </p:txBody>
          </p:sp>
        </p:grpSp>
      </p:grpSp>
      <p:grpSp>
        <p:nvGrpSpPr>
          <p:cNvPr id="10" name="Group 15"/>
          <p:cNvGrpSpPr/>
          <p:nvPr/>
        </p:nvGrpSpPr>
        <p:grpSpPr>
          <a:xfrm>
            <a:off x="4039521" y="2846744"/>
            <a:ext cx="3322969" cy="530915"/>
            <a:chOff x="1598315" y="4154489"/>
            <a:chExt cx="4430626" cy="707886"/>
          </a:xfrm>
        </p:grpSpPr>
        <p:sp>
          <p:nvSpPr>
            <p:cNvPr id="16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BCBFA4"/>
                  </a:solidFill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18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rgbClr val="BCBFA4"/>
                    </a:solidFill>
                    <a:cs typeface="+mn-ea"/>
                    <a:sym typeface="+mn-lt"/>
                  </a:rPr>
                  <a:t>成果展示</a:t>
                </a:r>
              </a:p>
            </p:txBody>
          </p:sp>
          <p:sp>
            <p:nvSpPr>
              <p:cNvPr id="19" name="TextBox 19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800" dirty="0">
                    <a:solidFill>
                      <a:srgbClr val="BCBFA4"/>
                    </a:solidFill>
                    <a:cs typeface="+mn-ea"/>
                    <a:sym typeface="+mn-lt"/>
                  </a:rPr>
                  <a:t>演示程序的功能</a:t>
                </a:r>
              </a:p>
            </p:txBody>
          </p:sp>
        </p:grpSp>
      </p:grpSp>
      <p:grpSp>
        <p:nvGrpSpPr>
          <p:cNvPr id="11" name="Group 20"/>
          <p:cNvGrpSpPr/>
          <p:nvPr/>
        </p:nvGrpSpPr>
        <p:grpSpPr>
          <a:xfrm>
            <a:off x="4039521" y="3684622"/>
            <a:ext cx="3322969" cy="530915"/>
            <a:chOff x="1598315" y="5522641"/>
            <a:chExt cx="4430626" cy="707886"/>
          </a:xfrm>
        </p:grpSpPr>
        <p:sp>
          <p:nvSpPr>
            <p:cNvPr id="12" name="TextBox 21"/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AABEB5"/>
                  </a:solidFill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13" name="Group 22"/>
            <p:cNvGrpSpPr/>
            <p:nvPr/>
          </p:nvGrpSpPr>
          <p:grpSpPr>
            <a:xfrm>
              <a:off x="2066367" y="5633720"/>
              <a:ext cx="3962574" cy="563232"/>
              <a:chOff x="3943834" y="704409"/>
              <a:chExt cx="3962574" cy="563232"/>
            </a:xfrm>
          </p:grpSpPr>
          <p:sp>
            <p:nvSpPr>
              <p:cNvPr id="14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rgbClr val="AABEB5"/>
                    </a:solidFill>
                    <a:cs typeface="+mn-ea"/>
                    <a:sym typeface="+mn-lt"/>
                  </a:rPr>
                  <a:t>测试分析</a:t>
                </a:r>
              </a:p>
            </p:txBody>
          </p:sp>
          <p:sp>
            <p:nvSpPr>
              <p:cNvPr id="15" name="TextBox 24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800" dirty="0">
                    <a:solidFill>
                      <a:srgbClr val="AABEB5"/>
                    </a:solidFill>
                    <a:cs typeface="+mn-ea"/>
                    <a:sym typeface="+mn-lt"/>
                  </a:rPr>
                  <a:t>发现并修改程序中的问题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616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3855576" y="1974594"/>
            <a:ext cx="230425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rgbClr val="778495"/>
                </a:solidFill>
                <a:cs typeface="+mn-ea"/>
                <a:sym typeface="+mn-lt"/>
              </a:rPr>
              <a:t>需求分析</a:t>
            </a:r>
            <a:endParaRPr lang="en-GB" altLang="zh-CN" sz="4400" dirty="0">
              <a:solidFill>
                <a:srgbClr val="778495"/>
              </a:solidFill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3347864" y="3219822"/>
            <a:ext cx="27801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rgbClr val="778495"/>
                </a:solidFill>
                <a:cs typeface="+mn-ea"/>
                <a:sym typeface="+mn-lt"/>
              </a:rPr>
              <a:t>明确软件需求、安排项目规划与进度、组织软件开发与测试，方便开发团队的人员熟悉项目的功能，与用户对接需求。</a:t>
            </a:r>
          </a:p>
        </p:txBody>
      </p:sp>
      <p:sp>
        <p:nvSpPr>
          <p:cNvPr id="64" name="TextBox 48"/>
          <p:cNvSpPr txBox="1"/>
          <p:nvPr/>
        </p:nvSpPr>
        <p:spPr>
          <a:xfrm>
            <a:off x="2483768" y="836993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AABEB5"/>
                </a:solidFill>
                <a:cs typeface="+mn-ea"/>
                <a:sym typeface="+mn-lt"/>
              </a:rPr>
              <a:t>01</a:t>
            </a:r>
            <a:endParaRPr lang="en-GB" altLang="zh-CN" sz="8000" dirty="0">
              <a:solidFill>
                <a:srgbClr val="AABEB5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880259"/>
            <a:ext cx="1584764" cy="22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635896" y="1151868"/>
            <a:ext cx="4152148" cy="18519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   随着信息爆炸时代的到来，人们的生活节奏日益加快，个人要处理的事务也变得越来越繁杂，迫切需要有一款智能的工具来帮助记忆并提醒人们所要做的工作。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背景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3FAA172-B038-B583-742F-0BEED8198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44" y="699542"/>
            <a:ext cx="609600" cy="6096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E23510EA-E6A6-4E62-AA93-268E89E43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347614"/>
            <a:ext cx="537592" cy="537592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2D15CE5-AB6B-B11C-792A-9B44353BD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049941"/>
            <a:ext cx="537592" cy="53759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FA1ADD5-BA86-E43C-B45B-95BD2B5C0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867894"/>
            <a:ext cx="537592" cy="53759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11919EC-D22A-2E92-3BAC-47D32C8F8C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37"/>
          <a:stretch/>
        </p:blipFill>
        <p:spPr>
          <a:xfrm>
            <a:off x="-1498868" y="571500"/>
            <a:ext cx="4630708" cy="4572000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B69C48FC-6DBF-2A6F-336E-9064499A75A4}"/>
              </a:ext>
            </a:extLst>
          </p:cNvPr>
          <p:cNvSpPr txBox="1"/>
          <p:nvPr/>
        </p:nvSpPr>
        <p:spPr>
          <a:xfrm>
            <a:off x="3635896" y="2957644"/>
            <a:ext cx="4149484" cy="87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   现在已经有越来越多人致力于提高自己的时间利用效率，充分在有限的时间里集中注意力。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79B2745-7EB7-02BC-E9DD-A64A7F0FB3B9}"/>
              </a:ext>
            </a:extLst>
          </p:cNvPr>
          <p:cNvSpPr txBox="1"/>
          <p:nvPr/>
        </p:nvSpPr>
        <p:spPr>
          <a:xfrm>
            <a:off x="3635896" y="4052912"/>
            <a:ext cx="4149484" cy="88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   我们在一件件事情中度过我们的每天，个性化的时间智能管理助手显得十分重要。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24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27987" y="1289107"/>
            <a:ext cx="1890210" cy="2565285"/>
            <a:chOff x="5827987" y="1289107"/>
            <a:chExt cx="1890210" cy="2565285"/>
          </a:xfrm>
        </p:grpSpPr>
        <p:sp>
          <p:nvSpPr>
            <p:cNvPr id="8" name="Rectangle 11"/>
            <p:cNvSpPr/>
            <p:nvPr/>
          </p:nvSpPr>
          <p:spPr>
            <a:xfrm>
              <a:off x="5887831" y="1370116"/>
              <a:ext cx="1770522" cy="2484276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放松心情，排除环境干扰</a:t>
              </a:r>
            </a:p>
          </p:txBody>
        </p:sp>
        <p:sp>
          <p:nvSpPr>
            <p:cNvPr id="9" name="Arrow: Pentagon 12"/>
            <p:cNvSpPr/>
            <p:nvPr/>
          </p:nvSpPr>
          <p:spPr>
            <a:xfrm rot="5400000">
              <a:off x="6044010" y="1073084"/>
              <a:ext cx="1458164" cy="189021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tIns="0" anchor="t" anchorCtr="1">
              <a:normAutofit/>
            </a:bodyPr>
            <a:lstStyle/>
            <a:p>
              <a:r>
                <a:rPr lang="zh-CN" alt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白噪声</a:t>
              </a:r>
            </a:p>
          </p:txBody>
        </p:sp>
        <p:sp>
          <p:nvSpPr>
            <p:cNvPr id="10" name="Freeform: Shape 19"/>
            <p:cNvSpPr>
              <a:spLocks/>
            </p:cNvSpPr>
            <p:nvPr/>
          </p:nvSpPr>
          <p:spPr bwMode="auto">
            <a:xfrm>
              <a:off x="6535640" y="1894422"/>
              <a:ext cx="474903" cy="474903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25804" y="1289107"/>
            <a:ext cx="1890210" cy="2565285"/>
            <a:chOff x="1425804" y="1289107"/>
            <a:chExt cx="1890210" cy="2565285"/>
          </a:xfrm>
        </p:grpSpPr>
        <p:sp>
          <p:nvSpPr>
            <p:cNvPr id="4" name="Rectangle 1"/>
            <p:cNvSpPr/>
            <p:nvPr/>
          </p:nvSpPr>
          <p:spPr>
            <a:xfrm>
              <a:off x="1485648" y="1370116"/>
              <a:ext cx="1770522" cy="248427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记录待办事项</a:t>
              </a:r>
            </a:p>
          </p:txBody>
        </p:sp>
        <p:sp>
          <p:nvSpPr>
            <p:cNvPr id="5" name="Arrow: Pentagon 2"/>
            <p:cNvSpPr/>
            <p:nvPr/>
          </p:nvSpPr>
          <p:spPr>
            <a:xfrm rot="5400000">
              <a:off x="1641827" y="1073084"/>
              <a:ext cx="1458164" cy="189021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r>
                <a:rPr lang="zh-CN" alt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待办清单</a:t>
              </a:r>
            </a:p>
          </p:txBody>
        </p:sp>
        <p:sp>
          <p:nvSpPr>
            <p:cNvPr id="11" name="Freeform: Shape 20"/>
            <p:cNvSpPr>
              <a:spLocks/>
            </p:cNvSpPr>
            <p:nvPr/>
          </p:nvSpPr>
          <p:spPr bwMode="auto">
            <a:xfrm>
              <a:off x="2133458" y="1894422"/>
              <a:ext cx="474903" cy="474903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26895" y="1289107"/>
            <a:ext cx="1890210" cy="2565285"/>
            <a:chOff x="3626895" y="1289107"/>
            <a:chExt cx="1890210" cy="2565285"/>
          </a:xfrm>
        </p:grpSpPr>
        <p:sp>
          <p:nvSpPr>
            <p:cNvPr id="6" name="Rectangle 6"/>
            <p:cNvSpPr/>
            <p:nvPr/>
          </p:nvSpPr>
          <p:spPr>
            <a:xfrm>
              <a:off x="3686739" y="1370116"/>
              <a:ext cx="1770522" cy="2484276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计时提醒、专注</a:t>
              </a:r>
            </a:p>
          </p:txBody>
        </p:sp>
        <p:sp>
          <p:nvSpPr>
            <p:cNvPr id="7" name="Arrow: Pentagon 7"/>
            <p:cNvSpPr/>
            <p:nvPr/>
          </p:nvSpPr>
          <p:spPr>
            <a:xfrm rot="5400000">
              <a:off x="3842918" y="1073084"/>
              <a:ext cx="1458164" cy="189021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r>
                <a:rPr lang="zh-CN" alt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计时器</a:t>
              </a:r>
            </a:p>
          </p:txBody>
        </p:sp>
        <p:sp>
          <p:nvSpPr>
            <p:cNvPr id="12" name="Freeform: Shape 21"/>
            <p:cNvSpPr>
              <a:spLocks/>
            </p:cNvSpPr>
            <p:nvPr/>
          </p:nvSpPr>
          <p:spPr bwMode="auto">
            <a:xfrm>
              <a:off x="4342814" y="1894561"/>
              <a:ext cx="474903" cy="474903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需求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87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/>
          <p:cNvSpPr txBox="1"/>
          <p:nvPr/>
        </p:nvSpPr>
        <p:spPr>
          <a:xfrm>
            <a:off x="3673991" y="1865415"/>
            <a:ext cx="230425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软件设计</a:t>
            </a:r>
            <a:endParaRPr lang="en-GB" altLang="zh-CN" sz="4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49"/>
          <p:cNvSpPr txBox="1"/>
          <p:nvPr/>
        </p:nvSpPr>
        <p:spPr>
          <a:xfrm>
            <a:off x="2915816" y="3003798"/>
            <a:ext cx="27801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对程序系统的设计考虑，包括程序系统的基本处理流程、程序系统的组织结构、模块划分、功能分配、接口设计、运行设计、安全设计、数据结构设计和出错处理设计等，为程序编码提供基础。</a:t>
            </a:r>
          </a:p>
        </p:txBody>
      </p:sp>
      <p:sp>
        <p:nvSpPr>
          <p:cNvPr id="8" name="TextBox 48"/>
          <p:cNvSpPr txBox="1"/>
          <p:nvPr/>
        </p:nvSpPr>
        <p:spPr>
          <a:xfrm>
            <a:off x="5940152" y="771550"/>
            <a:ext cx="165618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AABEB5"/>
                </a:solidFill>
                <a:cs typeface="+mn-ea"/>
                <a:sym typeface="+mn-lt"/>
              </a:rPr>
              <a:t>02</a:t>
            </a:r>
            <a:endParaRPr lang="en-GB" altLang="zh-CN" sz="8000" dirty="0">
              <a:solidFill>
                <a:srgbClr val="AABEB5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880259"/>
            <a:ext cx="1584764" cy="22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程序系统的结构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641CF8-501B-9C17-2E46-01B41DDB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503871"/>
            <a:ext cx="6016610" cy="44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4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0" y="1165413"/>
            <a:ext cx="5233690" cy="918267"/>
            <a:chOff x="0" y="1553884"/>
            <a:chExt cx="6978253" cy="1224356"/>
          </a:xfrm>
        </p:grpSpPr>
        <p:sp>
          <p:nvSpPr>
            <p:cNvPr id="34" name="Arrow: Pentagon 4"/>
            <p:cNvSpPr>
              <a:spLocks noChangeAspect="1"/>
            </p:cNvSpPr>
            <p:nvPr/>
          </p:nvSpPr>
          <p:spPr>
            <a:xfrm>
              <a:off x="0" y="1553884"/>
              <a:ext cx="6978253" cy="1224356"/>
            </a:xfrm>
            <a:prstGeom prst="homePlate">
              <a:avLst>
                <a:gd name="adj" fmla="val 6058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5" name="Arrow: Pentagon 5"/>
            <p:cNvSpPr>
              <a:spLocks noChangeAspect="1"/>
            </p:cNvSpPr>
            <p:nvPr/>
          </p:nvSpPr>
          <p:spPr>
            <a:xfrm>
              <a:off x="0" y="1655914"/>
              <a:ext cx="5815211" cy="1020297"/>
            </a:xfrm>
            <a:prstGeom prst="homePlate">
              <a:avLst>
                <a:gd name="adj" fmla="val 6058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6" name="Arrow: Pentagon 6"/>
            <p:cNvSpPr>
              <a:spLocks noChangeAspect="1"/>
            </p:cNvSpPr>
            <p:nvPr/>
          </p:nvSpPr>
          <p:spPr>
            <a:xfrm>
              <a:off x="0" y="1757942"/>
              <a:ext cx="4652169" cy="816238"/>
            </a:xfrm>
            <a:prstGeom prst="homePlate">
              <a:avLst>
                <a:gd name="adj" fmla="val 6058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7" name="Arrow: Pentagon 7"/>
            <p:cNvSpPr>
              <a:spLocks noChangeAspect="1"/>
            </p:cNvSpPr>
            <p:nvPr/>
          </p:nvSpPr>
          <p:spPr>
            <a:xfrm>
              <a:off x="0" y="1859973"/>
              <a:ext cx="3489127" cy="612179"/>
            </a:xfrm>
            <a:prstGeom prst="homePlate">
              <a:avLst>
                <a:gd name="adj" fmla="val 605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8" name="Freeform: Shape 8"/>
            <p:cNvSpPr>
              <a:spLocks noChangeAspect="1"/>
            </p:cNvSpPr>
            <p:nvPr/>
          </p:nvSpPr>
          <p:spPr bwMode="auto">
            <a:xfrm>
              <a:off x="4690911" y="1972221"/>
              <a:ext cx="357020" cy="387681"/>
            </a:xfrm>
            <a:custGeom>
              <a:avLst/>
              <a:gdLst>
                <a:gd name="T0" fmla="*/ 49 w 125"/>
                <a:gd name="T1" fmla="*/ 16 h 127"/>
                <a:gd name="T2" fmla="*/ 36 w 125"/>
                <a:gd name="T3" fmla="*/ 18 h 127"/>
                <a:gd name="T4" fmla="*/ 25 w 125"/>
                <a:gd name="T5" fmla="*/ 26 h 127"/>
                <a:gd name="T6" fmla="*/ 18 w 125"/>
                <a:gd name="T7" fmla="*/ 37 h 127"/>
                <a:gd name="T8" fmla="*/ 15 w 125"/>
                <a:gd name="T9" fmla="*/ 50 h 127"/>
                <a:gd name="T10" fmla="*/ 18 w 125"/>
                <a:gd name="T11" fmla="*/ 64 h 127"/>
                <a:gd name="T12" fmla="*/ 25 w 125"/>
                <a:gd name="T13" fmla="*/ 75 h 127"/>
                <a:gd name="T14" fmla="*/ 36 w 125"/>
                <a:gd name="T15" fmla="*/ 81 h 127"/>
                <a:gd name="T16" fmla="*/ 49 w 125"/>
                <a:gd name="T17" fmla="*/ 85 h 127"/>
                <a:gd name="T18" fmla="*/ 63 w 125"/>
                <a:gd name="T19" fmla="*/ 81 h 127"/>
                <a:gd name="T20" fmla="*/ 73 w 125"/>
                <a:gd name="T21" fmla="*/ 75 h 127"/>
                <a:gd name="T22" fmla="*/ 81 w 125"/>
                <a:gd name="T23" fmla="*/ 64 h 127"/>
                <a:gd name="T24" fmla="*/ 84 w 125"/>
                <a:gd name="T25" fmla="*/ 50 h 127"/>
                <a:gd name="T26" fmla="*/ 81 w 125"/>
                <a:gd name="T27" fmla="*/ 37 h 127"/>
                <a:gd name="T28" fmla="*/ 73 w 125"/>
                <a:gd name="T29" fmla="*/ 26 h 127"/>
                <a:gd name="T30" fmla="*/ 63 w 125"/>
                <a:gd name="T31" fmla="*/ 18 h 127"/>
                <a:gd name="T32" fmla="*/ 49 w 125"/>
                <a:gd name="T33" fmla="*/ 16 h 127"/>
                <a:gd name="T34" fmla="*/ 49 w 125"/>
                <a:gd name="T35" fmla="*/ 0 h 127"/>
                <a:gd name="T36" fmla="*/ 68 w 125"/>
                <a:gd name="T37" fmla="*/ 4 h 127"/>
                <a:gd name="T38" fmla="*/ 85 w 125"/>
                <a:gd name="T39" fmla="*/ 16 h 127"/>
                <a:gd name="T40" fmla="*/ 95 w 125"/>
                <a:gd name="T41" fmla="*/ 31 h 127"/>
                <a:gd name="T42" fmla="*/ 99 w 125"/>
                <a:gd name="T43" fmla="*/ 50 h 127"/>
                <a:gd name="T44" fmla="*/ 97 w 125"/>
                <a:gd name="T45" fmla="*/ 64 h 127"/>
                <a:gd name="T46" fmla="*/ 91 w 125"/>
                <a:gd name="T47" fmla="*/ 77 h 127"/>
                <a:gd name="T48" fmla="*/ 91 w 125"/>
                <a:gd name="T49" fmla="*/ 78 h 127"/>
                <a:gd name="T50" fmla="*/ 122 w 125"/>
                <a:gd name="T51" fmla="*/ 109 h 127"/>
                <a:gd name="T52" fmla="*/ 124 w 125"/>
                <a:gd name="T53" fmla="*/ 113 h 127"/>
                <a:gd name="T54" fmla="*/ 125 w 125"/>
                <a:gd name="T55" fmla="*/ 116 h 127"/>
                <a:gd name="T56" fmla="*/ 124 w 125"/>
                <a:gd name="T57" fmla="*/ 120 h 127"/>
                <a:gd name="T58" fmla="*/ 122 w 125"/>
                <a:gd name="T59" fmla="*/ 123 h 127"/>
                <a:gd name="T60" fmla="*/ 119 w 125"/>
                <a:gd name="T61" fmla="*/ 126 h 127"/>
                <a:gd name="T62" fmla="*/ 115 w 125"/>
                <a:gd name="T63" fmla="*/ 127 h 127"/>
                <a:gd name="T64" fmla="*/ 111 w 125"/>
                <a:gd name="T65" fmla="*/ 126 h 127"/>
                <a:gd name="T66" fmla="*/ 107 w 125"/>
                <a:gd name="T67" fmla="*/ 123 h 127"/>
                <a:gd name="T68" fmla="*/ 77 w 125"/>
                <a:gd name="T69" fmla="*/ 93 h 127"/>
                <a:gd name="T70" fmla="*/ 76 w 125"/>
                <a:gd name="T71" fmla="*/ 92 h 127"/>
                <a:gd name="T72" fmla="*/ 64 w 125"/>
                <a:gd name="T73" fmla="*/ 98 h 127"/>
                <a:gd name="T74" fmla="*/ 49 w 125"/>
                <a:gd name="T75" fmla="*/ 101 h 127"/>
                <a:gd name="T76" fmla="*/ 30 w 125"/>
                <a:gd name="T77" fmla="*/ 97 h 127"/>
                <a:gd name="T78" fmla="*/ 14 w 125"/>
                <a:gd name="T79" fmla="*/ 85 h 127"/>
                <a:gd name="T80" fmla="*/ 4 w 125"/>
                <a:gd name="T81" fmla="*/ 69 h 127"/>
                <a:gd name="T82" fmla="*/ 0 w 125"/>
                <a:gd name="T83" fmla="*/ 50 h 127"/>
                <a:gd name="T84" fmla="*/ 4 w 125"/>
                <a:gd name="T85" fmla="*/ 31 h 127"/>
                <a:gd name="T86" fmla="*/ 14 w 125"/>
                <a:gd name="T87" fmla="*/ 16 h 127"/>
                <a:gd name="T88" fmla="*/ 30 w 125"/>
                <a:gd name="T89" fmla="*/ 4 h 127"/>
                <a:gd name="T90" fmla="*/ 49 w 125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27">
                  <a:moveTo>
                    <a:pt x="49" y="16"/>
                  </a:moveTo>
                  <a:lnTo>
                    <a:pt x="36" y="18"/>
                  </a:lnTo>
                  <a:lnTo>
                    <a:pt x="25" y="26"/>
                  </a:lnTo>
                  <a:lnTo>
                    <a:pt x="18" y="37"/>
                  </a:lnTo>
                  <a:lnTo>
                    <a:pt x="15" y="50"/>
                  </a:lnTo>
                  <a:lnTo>
                    <a:pt x="18" y="64"/>
                  </a:lnTo>
                  <a:lnTo>
                    <a:pt x="25" y="75"/>
                  </a:lnTo>
                  <a:lnTo>
                    <a:pt x="36" y="81"/>
                  </a:lnTo>
                  <a:lnTo>
                    <a:pt x="49" y="85"/>
                  </a:lnTo>
                  <a:lnTo>
                    <a:pt x="63" y="81"/>
                  </a:lnTo>
                  <a:lnTo>
                    <a:pt x="73" y="75"/>
                  </a:lnTo>
                  <a:lnTo>
                    <a:pt x="81" y="64"/>
                  </a:lnTo>
                  <a:lnTo>
                    <a:pt x="84" y="50"/>
                  </a:lnTo>
                  <a:lnTo>
                    <a:pt x="81" y="37"/>
                  </a:lnTo>
                  <a:lnTo>
                    <a:pt x="73" y="26"/>
                  </a:lnTo>
                  <a:lnTo>
                    <a:pt x="63" y="18"/>
                  </a:lnTo>
                  <a:lnTo>
                    <a:pt x="49" y="16"/>
                  </a:lnTo>
                  <a:close/>
                  <a:moveTo>
                    <a:pt x="49" y="0"/>
                  </a:moveTo>
                  <a:lnTo>
                    <a:pt x="68" y="4"/>
                  </a:lnTo>
                  <a:lnTo>
                    <a:pt x="85" y="16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7" y="64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122" y="109"/>
                  </a:lnTo>
                  <a:lnTo>
                    <a:pt x="124" y="113"/>
                  </a:lnTo>
                  <a:lnTo>
                    <a:pt x="125" y="116"/>
                  </a:lnTo>
                  <a:lnTo>
                    <a:pt x="124" y="120"/>
                  </a:lnTo>
                  <a:lnTo>
                    <a:pt x="122" y="123"/>
                  </a:lnTo>
                  <a:lnTo>
                    <a:pt x="119" y="126"/>
                  </a:lnTo>
                  <a:lnTo>
                    <a:pt x="115" y="127"/>
                  </a:lnTo>
                  <a:lnTo>
                    <a:pt x="111" y="126"/>
                  </a:lnTo>
                  <a:lnTo>
                    <a:pt x="107" y="123"/>
                  </a:lnTo>
                  <a:lnTo>
                    <a:pt x="77" y="93"/>
                  </a:lnTo>
                  <a:lnTo>
                    <a:pt x="76" y="92"/>
                  </a:lnTo>
                  <a:lnTo>
                    <a:pt x="64" y="98"/>
                  </a:lnTo>
                  <a:lnTo>
                    <a:pt x="49" y="101"/>
                  </a:lnTo>
                  <a:lnTo>
                    <a:pt x="30" y="97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9" name="Freeform: Shape 9"/>
            <p:cNvSpPr>
              <a:spLocks noChangeAspect="1"/>
            </p:cNvSpPr>
            <p:nvPr/>
          </p:nvSpPr>
          <p:spPr bwMode="auto">
            <a:xfrm>
              <a:off x="2605398" y="1972221"/>
              <a:ext cx="368769" cy="387681"/>
            </a:xfrm>
            <a:custGeom>
              <a:avLst/>
              <a:gdLst>
                <a:gd name="T0" fmla="*/ 61 w 117"/>
                <a:gd name="T1" fmla="*/ 38 h 123"/>
                <a:gd name="T2" fmla="*/ 72 w 117"/>
                <a:gd name="T3" fmla="*/ 43 h 123"/>
                <a:gd name="T4" fmla="*/ 76 w 117"/>
                <a:gd name="T5" fmla="*/ 47 h 123"/>
                <a:gd name="T6" fmla="*/ 63 w 117"/>
                <a:gd name="T7" fmla="*/ 62 h 123"/>
                <a:gd name="T8" fmla="*/ 61 w 117"/>
                <a:gd name="T9" fmla="*/ 59 h 123"/>
                <a:gd name="T10" fmla="*/ 54 w 117"/>
                <a:gd name="T11" fmla="*/ 57 h 123"/>
                <a:gd name="T12" fmla="*/ 49 w 117"/>
                <a:gd name="T13" fmla="*/ 59 h 123"/>
                <a:gd name="T14" fmla="*/ 24 w 117"/>
                <a:gd name="T15" fmla="*/ 83 h 123"/>
                <a:gd name="T16" fmla="*/ 20 w 117"/>
                <a:gd name="T17" fmla="*/ 88 h 123"/>
                <a:gd name="T18" fmla="*/ 20 w 117"/>
                <a:gd name="T19" fmla="*/ 94 h 123"/>
                <a:gd name="T20" fmla="*/ 24 w 117"/>
                <a:gd name="T21" fmla="*/ 100 h 123"/>
                <a:gd name="T22" fmla="*/ 27 w 117"/>
                <a:gd name="T23" fmla="*/ 102 h 123"/>
                <a:gd name="T24" fmla="*/ 33 w 117"/>
                <a:gd name="T25" fmla="*/ 104 h 123"/>
                <a:gd name="T26" fmla="*/ 38 w 117"/>
                <a:gd name="T27" fmla="*/ 102 h 123"/>
                <a:gd name="T28" fmla="*/ 51 w 117"/>
                <a:gd name="T29" fmla="*/ 91 h 123"/>
                <a:gd name="T30" fmla="*/ 58 w 117"/>
                <a:gd name="T31" fmla="*/ 88 h 123"/>
                <a:gd name="T32" fmla="*/ 65 w 117"/>
                <a:gd name="T33" fmla="*/ 91 h 123"/>
                <a:gd name="T34" fmla="*/ 67 w 117"/>
                <a:gd name="T35" fmla="*/ 97 h 123"/>
                <a:gd name="T36" fmla="*/ 65 w 117"/>
                <a:gd name="T37" fmla="*/ 104 h 123"/>
                <a:gd name="T38" fmla="*/ 45 w 117"/>
                <a:gd name="T39" fmla="*/ 121 h 123"/>
                <a:gd name="T40" fmla="*/ 33 w 117"/>
                <a:gd name="T41" fmla="*/ 123 h 123"/>
                <a:gd name="T42" fmla="*/ 11 w 117"/>
                <a:gd name="T43" fmla="*/ 114 h 123"/>
                <a:gd name="T44" fmla="*/ 3 w 117"/>
                <a:gd name="T45" fmla="*/ 102 h 123"/>
                <a:gd name="T46" fmla="*/ 3 w 117"/>
                <a:gd name="T47" fmla="*/ 79 h 123"/>
                <a:gd name="T48" fmla="*/ 32 w 117"/>
                <a:gd name="T49" fmla="*/ 47 h 123"/>
                <a:gd name="T50" fmla="*/ 54 w 117"/>
                <a:gd name="T51" fmla="*/ 38 h 123"/>
                <a:gd name="T52" fmla="*/ 97 w 117"/>
                <a:gd name="T53" fmla="*/ 3 h 123"/>
                <a:gd name="T54" fmla="*/ 108 w 117"/>
                <a:gd name="T55" fmla="*/ 9 h 123"/>
                <a:gd name="T56" fmla="*/ 117 w 117"/>
                <a:gd name="T57" fmla="*/ 32 h 123"/>
                <a:gd name="T58" fmla="*/ 108 w 117"/>
                <a:gd name="T59" fmla="*/ 54 h 123"/>
                <a:gd name="T60" fmla="*/ 75 w 117"/>
                <a:gd name="T61" fmla="*/ 83 h 123"/>
                <a:gd name="T62" fmla="*/ 63 w 117"/>
                <a:gd name="T63" fmla="*/ 85 h 123"/>
                <a:gd name="T64" fmla="*/ 42 w 117"/>
                <a:gd name="T65" fmla="*/ 76 h 123"/>
                <a:gd name="T66" fmla="*/ 54 w 117"/>
                <a:gd name="T67" fmla="*/ 62 h 123"/>
                <a:gd name="T68" fmla="*/ 58 w 117"/>
                <a:gd name="T69" fmla="*/ 64 h 123"/>
                <a:gd name="T70" fmla="*/ 63 w 117"/>
                <a:gd name="T71" fmla="*/ 66 h 123"/>
                <a:gd name="T72" fmla="*/ 70 w 117"/>
                <a:gd name="T73" fmla="*/ 64 h 123"/>
                <a:gd name="T74" fmla="*/ 95 w 117"/>
                <a:gd name="T75" fmla="*/ 41 h 123"/>
                <a:gd name="T76" fmla="*/ 97 w 117"/>
                <a:gd name="T77" fmla="*/ 36 h 123"/>
                <a:gd name="T78" fmla="*/ 97 w 117"/>
                <a:gd name="T79" fmla="*/ 29 h 123"/>
                <a:gd name="T80" fmla="*/ 95 w 117"/>
                <a:gd name="T81" fmla="*/ 24 h 123"/>
                <a:gd name="T82" fmla="*/ 91 w 117"/>
                <a:gd name="T83" fmla="*/ 21 h 123"/>
                <a:gd name="T84" fmla="*/ 86 w 117"/>
                <a:gd name="T85" fmla="*/ 19 h 123"/>
                <a:gd name="T86" fmla="*/ 79 w 117"/>
                <a:gd name="T87" fmla="*/ 21 h 123"/>
                <a:gd name="T88" fmla="*/ 67 w 117"/>
                <a:gd name="T89" fmla="*/ 32 h 123"/>
                <a:gd name="T90" fmla="*/ 61 w 117"/>
                <a:gd name="T91" fmla="*/ 34 h 123"/>
                <a:gd name="T92" fmla="*/ 54 w 117"/>
                <a:gd name="T93" fmla="*/ 32 h 123"/>
                <a:gd name="T94" fmla="*/ 51 w 117"/>
                <a:gd name="T95" fmla="*/ 25 h 123"/>
                <a:gd name="T96" fmla="*/ 54 w 117"/>
                <a:gd name="T97" fmla="*/ 19 h 123"/>
                <a:gd name="T98" fmla="*/ 74 w 117"/>
                <a:gd name="T99" fmla="*/ 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23">
                  <a:moveTo>
                    <a:pt x="54" y="38"/>
                  </a:moveTo>
                  <a:lnTo>
                    <a:pt x="61" y="38"/>
                  </a:lnTo>
                  <a:lnTo>
                    <a:pt x="66" y="41"/>
                  </a:lnTo>
                  <a:lnTo>
                    <a:pt x="72" y="43"/>
                  </a:lnTo>
                  <a:lnTo>
                    <a:pt x="75" y="45"/>
                  </a:lnTo>
                  <a:lnTo>
                    <a:pt x="76" y="47"/>
                  </a:lnTo>
                  <a:lnTo>
                    <a:pt x="78" y="47"/>
                  </a:lnTo>
                  <a:lnTo>
                    <a:pt x="63" y="62"/>
                  </a:lnTo>
                  <a:lnTo>
                    <a:pt x="62" y="60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9" y="59"/>
                  </a:lnTo>
                  <a:lnTo>
                    <a:pt x="46" y="60"/>
                  </a:lnTo>
                  <a:lnTo>
                    <a:pt x="24" y="83"/>
                  </a:lnTo>
                  <a:lnTo>
                    <a:pt x="21" y="85"/>
                  </a:lnTo>
                  <a:lnTo>
                    <a:pt x="20" y="88"/>
                  </a:lnTo>
                  <a:lnTo>
                    <a:pt x="20" y="91"/>
                  </a:lnTo>
                  <a:lnTo>
                    <a:pt x="20" y="94"/>
                  </a:lnTo>
                  <a:lnTo>
                    <a:pt x="21" y="97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7" y="102"/>
                  </a:lnTo>
                  <a:lnTo>
                    <a:pt x="31" y="104"/>
                  </a:lnTo>
                  <a:lnTo>
                    <a:pt x="33" y="104"/>
                  </a:lnTo>
                  <a:lnTo>
                    <a:pt x="36" y="104"/>
                  </a:lnTo>
                  <a:lnTo>
                    <a:pt x="38" y="102"/>
                  </a:lnTo>
                  <a:lnTo>
                    <a:pt x="41" y="100"/>
                  </a:lnTo>
                  <a:lnTo>
                    <a:pt x="51" y="91"/>
                  </a:lnTo>
                  <a:lnTo>
                    <a:pt x="54" y="89"/>
                  </a:lnTo>
                  <a:lnTo>
                    <a:pt x="58" y="88"/>
                  </a:lnTo>
                  <a:lnTo>
                    <a:pt x="61" y="89"/>
                  </a:lnTo>
                  <a:lnTo>
                    <a:pt x="65" y="91"/>
                  </a:lnTo>
                  <a:lnTo>
                    <a:pt x="66" y="94"/>
                  </a:lnTo>
                  <a:lnTo>
                    <a:pt x="67" y="97"/>
                  </a:lnTo>
                  <a:lnTo>
                    <a:pt x="66" y="101"/>
                  </a:lnTo>
                  <a:lnTo>
                    <a:pt x="65" y="104"/>
                  </a:lnTo>
                  <a:lnTo>
                    <a:pt x="55" y="114"/>
                  </a:lnTo>
                  <a:lnTo>
                    <a:pt x="45" y="121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21" y="121"/>
                  </a:lnTo>
                  <a:lnTo>
                    <a:pt x="11" y="114"/>
                  </a:lnTo>
                  <a:lnTo>
                    <a:pt x="10" y="113"/>
                  </a:lnTo>
                  <a:lnTo>
                    <a:pt x="3" y="102"/>
                  </a:lnTo>
                  <a:lnTo>
                    <a:pt x="0" y="91"/>
                  </a:lnTo>
                  <a:lnTo>
                    <a:pt x="3" y="79"/>
                  </a:lnTo>
                  <a:lnTo>
                    <a:pt x="10" y="70"/>
                  </a:lnTo>
                  <a:lnTo>
                    <a:pt x="32" y="47"/>
                  </a:lnTo>
                  <a:lnTo>
                    <a:pt x="42" y="40"/>
                  </a:lnTo>
                  <a:lnTo>
                    <a:pt x="54" y="38"/>
                  </a:lnTo>
                  <a:close/>
                  <a:moveTo>
                    <a:pt x="86" y="0"/>
                  </a:moveTo>
                  <a:lnTo>
                    <a:pt x="97" y="3"/>
                  </a:lnTo>
                  <a:lnTo>
                    <a:pt x="107" y="9"/>
                  </a:lnTo>
                  <a:lnTo>
                    <a:pt x="108" y="9"/>
                  </a:lnTo>
                  <a:lnTo>
                    <a:pt x="114" y="20"/>
                  </a:lnTo>
                  <a:lnTo>
                    <a:pt x="117" y="32"/>
                  </a:lnTo>
                  <a:lnTo>
                    <a:pt x="114" y="43"/>
                  </a:lnTo>
                  <a:lnTo>
                    <a:pt x="108" y="54"/>
                  </a:lnTo>
                  <a:lnTo>
                    <a:pt x="86" y="76"/>
                  </a:lnTo>
                  <a:lnTo>
                    <a:pt x="75" y="83"/>
                  </a:lnTo>
                  <a:lnTo>
                    <a:pt x="63" y="85"/>
                  </a:lnTo>
                  <a:lnTo>
                    <a:pt x="63" y="85"/>
                  </a:lnTo>
                  <a:lnTo>
                    <a:pt x="51" y="83"/>
                  </a:lnTo>
                  <a:lnTo>
                    <a:pt x="42" y="76"/>
                  </a:lnTo>
                  <a:lnTo>
                    <a:pt x="41" y="75"/>
                  </a:lnTo>
                  <a:lnTo>
                    <a:pt x="54" y="62"/>
                  </a:lnTo>
                  <a:lnTo>
                    <a:pt x="55" y="63"/>
                  </a:lnTo>
                  <a:lnTo>
                    <a:pt x="58" y="64"/>
                  </a:lnTo>
                  <a:lnTo>
                    <a:pt x="61" y="66"/>
                  </a:lnTo>
                  <a:lnTo>
                    <a:pt x="63" y="66"/>
                  </a:lnTo>
                  <a:lnTo>
                    <a:pt x="67" y="66"/>
                  </a:lnTo>
                  <a:lnTo>
                    <a:pt x="70" y="64"/>
                  </a:lnTo>
                  <a:lnTo>
                    <a:pt x="72" y="63"/>
                  </a:lnTo>
                  <a:lnTo>
                    <a:pt x="95" y="41"/>
                  </a:lnTo>
                  <a:lnTo>
                    <a:pt x="96" y="38"/>
                  </a:lnTo>
                  <a:lnTo>
                    <a:pt x="97" y="36"/>
                  </a:lnTo>
                  <a:lnTo>
                    <a:pt x="97" y="32"/>
                  </a:lnTo>
                  <a:lnTo>
                    <a:pt x="97" y="29"/>
                  </a:lnTo>
                  <a:lnTo>
                    <a:pt x="96" y="26"/>
                  </a:lnTo>
                  <a:lnTo>
                    <a:pt x="95" y="24"/>
                  </a:lnTo>
                  <a:lnTo>
                    <a:pt x="93" y="22"/>
                  </a:lnTo>
                  <a:lnTo>
                    <a:pt x="91" y="21"/>
                  </a:lnTo>
                  <a:lnTo>
                    <a:pt x="88" y="20"/>
                  </a:lnTo>
                  <a:lnTo>
                    <a:pt x="86" y="19"/>
                  </a:lnTo>
                  <a:lnTo>
                    <a:pt x="82" y="20"/>
                  </a:lnTo>
                  <a:lnTo>
                    <a:pt x="79" y="21"/>
                  </a:lnTo>
                  <a:lnTo>
                    <a:pt x="76" y="22"/>
                  </a:lnTo>
                  <a:lnTo>
                    <a:pt x="67" y="32"/>
                  </a:lnTo>
                  <a:lnTo>
                    <a:pt x="65" y="34"/>
                  </a:lnTo>
                  <a:lnTo>
                    <a:pt x="61" y="34"/>
                  </a:lnTo>
                  <a:lnTo>
                    <a:pt x="57" y="34"/>
                  </a:lnTo>
                  <a:lnTo>
                    <a:pt x="54" y="32"/>
                  </a:lnTo>
                  <a:lnTo>
                    <a:pt x="51" y="29"/>
                  </a:lnTo>
                  <a:lnTo>
                    <a:pt x="51" y="25"/>
                  </a:lnTo>
                  <a:lnTo>
                    <a:pt x="51" y="21"/>
                  </a:lnTo>
                  <a:lnTo>
                    <a:pt x="54" y="19"/>
                  </a:lnTo>
                  <a:lnTo>
                    <a:pt x="63" y="9"/>
                  </a:lnTo>
                  <a:lnTo>
                    <a:pt x="74" y="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0" name="Freeform: Shape 10"/>
            <p:cNvSpPr>
              <a:spLocks noChangeAspect="1"/>
            </p:cNvSpPr>
            <p:nvPr/>
          </p:nvSpPr>
          <p:spPr bwMode="auto">
            <a:xfrm>
              <a:off x="3768440" y="1972221"/>
              <a:ext cx="302208" cy="387681"/>
            </a:xfrm>
            <a:custGeom>
              <a:avLst/>
              <a:gdLst>
                <a:gd name="T0" fmla="*/ 49 w 99"/>
                <a:gd name="T1" fmla="*/ 17 h 127"/>
                <a:gd name="T2" fmla="*/ 36 w 99"/>
                <a:gd name="T3" fmla="*/ 21 h 127"/>
                <a:gd name="T4" fmla="*/ 26 w 99"/>
                <a:gd name="T5" fmla="*/ 31 h 127"/>
                <a:gd name="T6" fmla="*/ 22 w 99"/>
                <a:gd name="T7" fmla="*/ 46 h 127"/>
                <a:gd name="T8" fmla="*/ 26 w 99"/>
                <a:gd name="T9" fmla="*/ 60 h 127"/>
                <a:gd name="T10" fmla="*/ 36 w 99"/>
                <a:gd name="T11" fmla="*/ 69 h 127"/>
                <a:gd name="T12" fmla="*/ 49 w 99"/>
                <a:gd name="T13" fmla="*/ 73 h 127"/>
                <a:gd name="T14" fmla="*/ 64 w 99"/>
                <a:gd name="T15" fmla="*/ 69 h 127"/>
                <a:gd name="T16" fmla="*/ 74 w 99"/>
                <a:gd name="T17" fmla="*/ 60 h 127"/>
                <a:gd name="T18" fmla="*/ 78 w 99"/>
                <a:gd name="T19" fmla="*/ 46 h 127"/>
                <a:gd name="T20" fmla="*/ 74 w 99"/>
                <a:gd name="T21" fmla="*/ 31 h 127"/>
                <a:gd name="T22" fmla="*/ 64 w 99"/>
                <a:gd name="T23" fmla="*/ 21 h 127"/>
                <a:gd name="T24" fmla="*/ 49 w 99"/>
                <a:gd name="T25" fmla="*/ 17 h 127"/>
                <a:gd name="T26" fmla="*/ 49 w 99"/>
                <a:gd name="T27" fmla="*/ 0 h 127"/>
                <a:gd name="T28" fmla="*/ 69 w 99"/>
                <a:gd name="T29" fmla="*/ 4 h 127"/>
                <a:gd name="T30" fmla="*/ 85 w 99"/>
                <a:gd name="T31" fmla="*/ 14 h 127"/>
                <a:gd name="T32" fmla="*/ 95 w 99"/>
                <a:gd name="T33" fmla="*/ 30 h 127"/>
                <a:gd name="T34" fmla="*/ 99 w 99"/>
                <a:gd name="T35" fmla="*/ 50 h 127"/>
                <a:gd name="T36" fmla="*/ 99 w 99"/>
                <a:gd name="T37" fmla="*/ 55 h 127"/>
                <a:gd name="T38" fmla="*/ 97 w 99"/>
                <a:gd name="T39" fmla="*/ 72 h 127"/>
                <a:gd name="T40" fmla="*/ 89 w 99"/>
                <a:gd name="T41" fmla="*/ 89 h 127"/>
                <a:gd name="T42" fmla="*/ 80 w 99"/>
                <a:gd name="T43" fmla="*/ 102 h 127"/>
                <a:gd name="T44" fmla="*/ 69 w 99"/>
                <a:gd name="T45" fmla="*/ 113 h 127"/>
                <a:gd name="T46" fmla="*/ 60 w 99"/>
                <a:gd name="T47" fmla="*/ 120 h 127"/>
                <a:gd name="T48" fmla="*/ 53 w 99"/>
                <a:gd name="T49" fmla="*/ 126 h 127"/>
                <a:gd name="T50" fmla="*/ 51 w 99"/>
                <a:gd name="T51" fmla="*/ 127 h 127"/>
                <a:gd name="T52" fmla="*/ 48 w 99"/>
                <a:gd name="T53" fmla="*/ 126 h 127"/>
                <a:gd name="T54" fmla="*/ 43 w 99"/>
                <a:gd name="T55" fmla="*/ 122 h 127"/>
                <a:gd name="T56" fmla="*/ 34 w 99"/>
                <a:gd name="T57" fmla="*/ 115 h 127"/>
                <a:gd name="T58" fmla="*/ 25 w 99"/>
                <a:gd name="T59" fmla="*/ 106 h 127"/>
                <a:gd name="T60" fmla="*/ 15 w 99"/>
                <a:gd name="T61" fmla="*/ 94 h 127"/>
                <a:gd name="T62" fmla="*/ 8 w 99"/>
                <a:gd name="T63" fmla="*/ 80 h 127"/>
                <a:gd name="T64" fmla="*/ 2 w 99"/>
                <a:gd name="T65" fmla="*/ 65 h 127"/>
                <a:gd name="T66" fmla="*/ 1 w 99"/>
                <a:gd name="T67" fmla="*/ 58 h 127"/>
                <a:gd name="T68" fmla="*/ 0 w 99"/>
                <a:gd name="T69" fmla="*/ 50 h 127"/>
                <a:gd name="T70" fmla="*/ 4 w 99"/>
                <a:gd name="T71" fmla="*/ 30 h 127"/>
                <a:gd name="T72" fmla="*/ 14 w 99"/>
                <a:gd name="T73" fmla="*/ 14 h 127"/>
                <a:gd name="T74" fmla="*/ 30 w 99"/>
                <a:gd name="T75" fmla="*/ 4 h 127"/>
                <a:gd name="T76" fmla="*/ 49 w 99"/>
                <a:gd name="T7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27">
                  <a:moveTo>
                    <a:pt x="49" y="17"/>
                  </a:moveTo>
                  <a:lnTo>
                    <a:pt x="36" y="21"/>
                  </a:lnTo>
                  <a:lnTo>
                    <a:pt x="26" y="31"/>
                  </a:lnTo>
                  <a:lnTo>
                    <a:pt x="22" y="46"/>
                  </a:lnTo>
                  <a:lnTo>
                    <a:pt x="26" y="60"/>
                  </a:lnTo>
                  <a:lnTo>
                    <a:pt x="36" y="69"/>
                  </a:lnTo>
                  <a:lnTo>
                    <a:pt x="49" y="73"/>
                  </a:lnTo>
                  <a:lnTo>
                    <a:pt x="64" y="69"/>
                  </a:lnTo>
                  <a:lnTo>
                    <a:pt x="74" y="60"/>
                  </a:lnTo>
                  <a:lnTo>
                    <a:pt x="78" y="46"/>
                  </a:lnTo>
                  <a:lnTo>
                    <a:pt x="74" y="31"/>
                  </a:lnTo>
                  <a:lnTo>
                    <a:pt x="64" y="21"/>
                  </a:lnTo>
                  <a:lnTo>
                    <a:pt x="49" y="17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4"/>
                  </a:lnTo>
                  <a:lnTo>
                    <a:pt x="95" y="30"/>
                  </a:lnTo>
                  <a:lnTo>
                    <a:pt x="99" y="50"/>
                  </a:lnTo>
                  <a:lnTo>
                    <a:pt x="99" y="55"/>
                  </a:lnTo>
                  <a:lnTo>
                    <a:pt x="97" y="72"/>
                  </a:lnTo>
                  <a:lnTo>
                    <a:pt x="89" y="89"/>
                  </a:lnTo>
                  <a:lnTo>
                    <a:pt x="80" y="102"/>
                  </a:lnTo>
                  <a:lnTo>
                    <a:pt x="69" y="113"/>
                  </a:lnTo>
                  <a:lnTo>
                    <a:pt x="60" y="120"/>
                  </a:lnTo>
                  <a:lnTo>
                    <a:pt x="53" y="126"/>
                  </a:lnTo>
                  <a:lnTo>
                    <a:pt x="51" y="127"/>
                  </a:lnTo>
                  <a:lnTo>
                    <a:pt x="48" y="126"/>
                  </a:lnTo>
                  <a:lnTo>
                    <a:pt x="43" y="122"/>
                  </a:lnTo>
                  <a:lnTo>
                    <a:pt x="34" y="115"/>
                  </a:lnTo>
                  <a:lnTo>
                    <a:pt x="25" y="106"/>
                  </a:lnTo>
                  <a:lnTo>
                    <a:pt x="15" y="94"/>
                  </a:lnTo>
                  <a:lnTo>
                    <a:pt x="8" y="80"/>
                  </a:lnTo>
                  <a:lnTo>
                    <a:pt x="2" y="65"/>
                  </a:lnTo>
                  <a:lnTo>
                    <a:pt x="1" y="58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1" name="Freeform: Shape 11"/>
            <p:cNvSpPr>
              <a:spLocks noChangeAspect="1"/>
            </p:cNvSpPr>
            <p:nvPr/>
          </p:nvSpPr>
          <p:spPr bwMode="auto">
            <a:xfrm>
              <a:off x="5854083" y="1972221"/>
              <a:ext cx="403969" cy="387681"/>
            </a:xfrm>
            <a:custGeom>
              <a:avLst/>
              <a:gdLst>
                <a:gd name="T0" fmla="*/ 61 w 124"/>
                <a:gd name="T1" fmla="*/ 0 h 119"/>
                <a:gd name="T2" fmla="*/ 82 w 124"/>
                <a:gd name="T3" fmla="*/ 38 h 119"/>
                <a:gd name="T4" fmla="*/ 124 w 124"/>
                <a:gd name="T5" fmla="*/ 45 h 119"/>
                <a:gd name="T6" fmla="*/ 95 w 124"/>
                <a:gd name="T7" fmla="*/ 77 h 119"/>
                <a:gd name="T8" fmla="*/ 101 w 124"/>
                <a:gd name="T9" fmla="*/ 119 h 119"/>
                <a:gd name="T10" fmla="*/ 61 w 124"/>
                <a:gd name="T11" fmla="*/ 100 h 119"/>
                <a:gd name="T12" fmla="*/ 23 w 124"/>
                <a:gd name="T13" fmla="*/ 119 h 119"/>
                <a:gd name="T14" fmla="*/ 29 w 124"/>
                <a:gd name="T15" fmla="*/ 77 h 119"/>
                <a:gd name="T16" fmla="*/ 0 w 124"/>
                <a:gd name="T17" fmla="*/ 45 h 119"/>
                <a:gd name="T18" fmla="*/ 42 w 124"/>
                <a:gd name="T19" fmla="*/ 38 h 119"/>
                <a:gd name="T20" fmla="*/ 61 w 124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19">
                  <a:moveTo>
                    <a:pt x="61" y="0"/>
                  </a:moveTo>
                  <a:lnTo>
                    <a:pt x="82" y="38"/>
                  </a:lnTo>
                  <a:lnTo>
                    <a:pt x="124" y="45"/>
                  </a:lnTo>
                  <a:lnTo>
                    <a:pt x="95" y="77"/>
                  </a:lnTo>
                  <a:lnTo>
                    <a:pt x="101" y="119"/>
                  </a:lnTo>
                  <a:lnTo>
                    <a:pt x="61" y="100"/>
                  </a:lnTo>
                  <a:lnTo>
                    <a:pt x="23" y="119"/>
                  </a:lnTo>
                  <a:lnTo>
                    <a:pt x="29" y="77"/>
                  </a:lnTo>
                  <a:lnTo>
                    <a:pt x="0" y="45"/>
                  </a:lnTo>
                  <a:lnTo>
                    <a:pt x="42" y="3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2" name="TextBox 13"/>
            <p:cNvSpPr txBox="1"/>
            <p:nvPr/>
          </p:nvSpPr>
          <p:spPr>
            <a:xfrm>
              <a:off x="222000" y="1967196"/>
              <a:ext cx="1928733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软件设计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31"/>
          <p:cNvGrpSpPr/>
          <p:nvPr/>
        </p:nvGrpSpPr>
        <p:grpSpPr>
          <a:xfrm>
            <a:off x="5493104" y="897564"/>
            <a:ext cx="1453964" cy="1453964"/>
            <a:chOff x="7324139" y="1196752"/>
            <a:chExt cx="1938619" cy="1938619"/>
          </a:xfrm>
        </p:grpSpPr>
        <p:sp>
          <p:nvSpPr>
            <p:cNvPr id="25" name="Oval 21"/>
            <p:cNvSpPr/>
            <p:nvPr/>
          </p:nvSpPr>
          <p:spPr>
            <a:xfrm>
              <a:off x="7324139" y="1196752"/>
              <a:ext cx="1938619" cy="1938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26" name="Group 22"/>
            <p:cNvGrpSpPr/>
            <p:nvPr/>
          </p:nvGrpSpPr>
          <p:grpSpPr>
            <a:xfrm>
              <a:off x="8079753" y="1840276"/>
              <a:ext cx="427392" cy="629123"/>
              <a:chOff x="422275" y="4783138"/>
              <a:chExt cx="396875" cy="584200"/>
            </a:xfrm>
            <a:solidFill>
              <a:schemeClr val="bg1"/>
            </a:solidFill>
          </p:grpSpPr>
          <p:sp>
            <p:nvSpPr>
              <p:cNvPr id="27" name="Freeform: Shape 23"/>
              <p:cNvSpPr>
                <a:spLocks/>
              </p:cNvSpPr>
              <p:nvPr/>
            </p:nvSpPr>
            <p:spPr bwMode="auto">
              <a:xfrm>
                <a:off x="460375" y="4894263"/>
                <a:ext cx="76200" cy="66675"/>
              </a:xfrm>
              <a:custGeom>
                <a:avLst/>
                <a:gdLst>
                  <a:gd name="T0" fmla="*/ 48 w 48"/>
                  <a:gd name="T1" fmla="*/ 34 h 42"/>
                  <a:gd name="T2" fmla="*/ 48 w 48"/>
                  <a:gd name="T3" fmla="*/ 34 h 42"/>
                  <a:gd name="T4" fmla="*/ 48 w 48"/>
                  <a:gd name="T5" fmla="*/ 36 h 42"/>
                  <a:gd name="T6" fmla="*/ 46 w 48"/>
                  <a:gd name="T7" fmla="*/ 40 h 42"/>
                  <a:gd name="T8" fmla="*/ 44 w 48"/>
                  <a:gd name="T9" fmla="*/ 40 h 42"/>
                  <a:gd name="T10" fmla="*/ 40 w 48"/>
                  <a:gd name="T11" fmla="*/ 42 h 42"/>
                  <a:gd name="T12" fmla="*/ 8 w 48"/>
                  <a:gd name="T13" fmla="*/ 42 h 42"/>
                  <a:gd name="T14" fmla="*/ 8 w 48"/>
                  <a:gd name="T15" fmla="*/ 42 h 42"/>
                  <a:gd name="T16" fmla="*/ 6 w 48"/>
                  <a:gd name="T17" fmla="*/ 40 h 42"/>
                  <a:gd name="T18" fmla="*/ 4 w 48"/>
                  <a:gd name="T19" fmla="*/ 40 h 42"/>
                  <a:gd name="T20" fmla="*/ 2 w 48"/>
                  <a:gd name="T21" fmla="*/ 36 h 42"/>
                  <a:gd name="T22" fmla="*/ 0 w 48"/>
                  <a:gd name="T23" fmla="*/ 34 h 42"/>
                  <a:gd name="T24" fmla="*/ 0 w 48"/>
                  <a:gd name="T25" fmla="*/ 8 h 42"/>
                  <a:gd name="T26" fmla="*/ 0 w 48"/>
                  <a:gd name="T27" fmla="*/ 8 h 42"/>
                  <a:gd name="T28" fmla="*/ 2 w 48"/>
                  <a:gd name="T29" fmla="*/ 6 h 42"/>
                  <a:gd name="T30" fmla="*/ 4 w 48"/>
                  <a:gd name="T31" fmla="*/ 2 h 42"/>
                  <a:gd name="T32" fmla="*/ 6 w 48"/>
                  <a:gd name="T33" fmla="*/ 2 h 42"/>
                  <a:gd name="T34" fmla="*/ 8 w 48"/>
                  <a:gd name="T35" fmla="*/ 0 h 42"/>
                  <a:gd name="T36" fmla="*/ 40 w 48"/>
                  <a:gd name="T37" fmla="*/ 0 h 42"/>
                  <a:gd name="T38" fmla="*/ 40 w 48"/>
                  <a:gd name="T39" fmla="*/ 0 h 42"/>
                  <a:gd name="T40" fmla="*/ 44 w 48"/>
                  <a:gd name="T41" fmla="*/ 2 h 42"/>
                  <a:gd name="T42" fmla="*/ 46 w 48"/>
                  <a:gd name="T43" fmla="*/ 2 h 42"/>
                  <a:gd name="T44" fmla="*/ 48 w 48"/>
                  <a:gd name="T45" fmla="*/ 6 h 42"/>
                  <a:gd name="T46" fmla="*/ 48 w 48"/>
                  <a:gd name="T47" fmla="*/ 8 h 42"/>
                  <a:gd name="T48" fmla="*/ 48 w 48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2">
                    <a:moveTo>
                      <a:pt x="48" y="34"/>
                    </a:moveTo>
                    <a:lnTo>
                      <a:pt x="48" y="34"/>
                    </a:lnTo>
                    <a:lnTo>
                      <a:pt x="48" y="36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2" y="36"/>
                    </a:lnTo>
                    <a:lnTo>
                      <a:pt x="0" y="3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8" name="Freeform: Shape 24"/>
              <p:cNvSpPr>
                <a:spLocks/>
              </p:cNvSpPr>
              <p:nvPr/>
            </p:nvSpPr>
            <p:spPr bwMode="auto">
              <a:xfrm>
                <a:off x="460375" y="4979988"/>
                <a:ext cx="76200" cy="63500"/>
              </a:xfrm>
              <a:custGeom>
                <a:avLst/>
                <a:gdLst>
                  <a:gd name="T0" fmla="*/ 48 w 48"/>
                  <a:gd name="T1" fmla="*/ 32 h 40"/>
                  <a:gd name="T2" fmla="*/ 48 w 48"/>
                  <a:gd name="T3" fmla="*/ 32 h 40"/>
                  <a:gd name="T4" fmla="*/ 48 w 48"/>
                  <a:gd name="T5" fmla="*/ 36 h 40"/>
                  <a:gd name="T6" fmla="*/ 46 w 48"/>
                  <a:gd name="T7" fmla="*/ 38 h 40"/>
                  <a:gd name="T8" fmla="*/ 44 w 48"/>
                  <a:gd name="T9" fmla="*/ 40 h 40"/>
                  <a:gd name="T10" fmla="*/ 40 w 48"/>
                  <a:gd name="T11" fmla="*/ 40 h 40"/>
                  <a:gd name="T12" fmla="*/ 8 w 48"/>
                  <a:gd name="T13" fmla="*/ 40 h 40"/>
                  <a:gd name="T14" fmla="*/ 8 w 48"/>
                  <a:gd name="T15" fmla="*/ 40 h 40"/>
                  <a:gd name="T16" fmla="*/ 6 w 48"/>
                  <a:gd name="T17" fmla="*/ 40 h 40"/>
                  <a:gd name="T18" fmla="*/ 4 w 48"/>
                  <a:gd name="T19" fmla="*/ 38 h 40"/>
                  <a:gd name="T20" fmla="*/ 2 w 48"/>
                  <a:gd name="T21" fmla="*/ 36 h 40"/>
                  <a:gd name="T22" fmla="*/ 0 w 48"/>
                  <a:gd name="T23" fmla="*/ 32 h 40"/>
                  <a:gd name="T24" fmla="*/ 0 w 48"/>
                  <a:gd name="T25" fmla="*/ 8 h 40"/>
                  <a:gd name="T26" fmla="*/ 0 w 48"/>
                  <a:gd name="T27" fmla="*/ 8 h 40"/>
                  <a:gd name="T28" fmla="*/ 2 w 48"/>
                  <a:gd name="T29" fmla="*/ 4 h 40"/>
                  <a:gd name="T30" fmla="*/ 4 w 48"/>
                  <a:gd name="T31" fmla="*/ 2 h 40"/>
                  <a:gd name="T32" fmla="*/ 6 w 48"/>
                  <a:gd name="T33" fmla="*/ 0 h 40"/>
                  <a:gd name="T34" fmla="*/ 8 w 48"/>
                  <a:gd name="T35" fmla="*/ 0 h 40"/>
                  <a:gd name="T36" fmla="*/ 40 w 48"/>
                  <a:gd name="T37" fmla="*/ 0 h 40"/>
                  <a:gd name="T38" fmla="*/ 40 w 48"/>
                  <a:gd name="T39" fmla="*/ 0 h 40"/>
                  <a:gd name="T40" fmla="*/ 44 w 48"/>
                  <a:gd name="T41" fmla="*/ 0 h 40"/>
                  <a:gd name="T42" fmla="*/ 46 w 48"/>
                  <a:gd name="T43" fmla="*/ 2 h 40"/>
                  <a:gd name="T44" fmla="*/ 48 w 48"/>
                  <a:gd name="T45" fmla="*/ 4 h 40"/>
                  <a:gd name="T46" fmla="*/ 48 w 48"/>
                  <a:gd name="T47" fmla="*/ 8 h 40"/>
                  <a:gd name="T48" fmla="*/ 48 w 48"/>
                  <a:gd name="T4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0">
                    <a:moveTo>
                      <a:pt x="48" y="32"/>
                    </a:moveTo>
                    <a:lnTo>
                      <a:pt x="48" y="32"/>
                    </a:lnTo>
                    <a:lnTo>
                      <a:pt x="48" y="36"/>
                    </a:lnTo>
                    <a:lnTo>
                      <a:pt x="46" y="38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4" y="38"/>
                    </a:lnTo>
                    <a:lnTo>
                      <a:pt x="2" y="36"/>
                    </a:lnTo>
                    <a:lnTo>
                      <a:pt x="0" y="3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46" y="2"/>
                    </a:lnTo>
                    <a:lnTo>
                      <a:pt x="48" y="4"/>
                    </a:lnTo>
                    <a:lnTo>
                      <a:pt x="48" y="8"/>
                    </a:lnTo>
                    <a:lnTo>
                      <a:pt x="4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9" name="Freeform: Shape 25"/>
              <p:cNvSpPr>
                <a:spLocks/>
              </p:cNvSpPr>
              <p:nvPr/>
            </p:nvSpPr>
            <p:spPr bwMode="auto">
              <a:xfrm>
                <a:off x="460375" y="5062538"/>
                <a:ext cx="69850" cy="66675"/>
              </a:xfrm>
              <a:custGeom>
                <a:avLst/>
                <a:gdLst>
                  <a:gd name="T0" fmla="*/ 38 w 44"/>
                  <a:gd name="T1" fmla="*/ 20 h 42"/>
                  <a:gd name="T2" fmla="*/ 38 w 44"/>
                  <a:gd name="T3" fmla="*/ 20 h 42"/>
                  <a:gd name="T4" fmla="*/ 36 w 44"/>
                  <a:gd name="T5" fmla="*/ 12 h 42"/>
                  <a:gd name="T6" fmla="*/ 38 w 44"/>
                  <a:gd name="T7" fmla="*/ 4 h 42"/>
                  <a:gd name="T8" fmla="*/ 38 w 44"/>
                  <a:gd name="T9" fmla="*/ 4 h 42"/>
                  <a:gd name="T10" fmla="*/ 38 w 44"/>
                  <a:gd name="T11" fmla="*/ 0 h 42"/>
                  <a:gd name="T12" fmla="*/ 8 w 44"/>
                  <a:gd name="T13" fmla="*/ 0 h 42"/>
                  <a:gd name="T14" fmla="*/ 8 w 44"/>
                  <a:gd name="T15" fmla="*/ 0 h 42"/>
                  <a:gd name="T16" fmla="*/ 6 w 44"/>
                  <a:gd name="T17" fmla="*/ 2 h 42"/>
                  <a:gd name="T18" fmla="*/ 4 w 44"/>
                  <a:gd name="T19" fmla="*/ 2 h 42"/>
                  <a:gd name="T20" fmla="*/ 2 w 44"/>
                  <a:gd name="T21" fmla="*/ 6 h 42"/>
                  <a:gd name="T22" fmla="*/ 0 w 44"/>
                  <a:gd name="T23" fmla="*/ 8 h 42"/>
                  <a:gd name="T24" fmla="*/ 0 w 44"/>
                  <a:gd name="T25" fmla="*/ 34 h 42"/>
                  <a:gd name="T26" fmla="*/ 0 w 44"/>
                  <a:gd name="T27" fmla="*/ 34 h 42"/>
                  <a:gd name="T28" fmla="*/ 2 w 44"/>
                  <a:gd name="T29" fmla="*/ 36 h 42"/>
                  <a:gd name="T30" fmla="*/ 4 w 44"/>
                  <a:gd name="T31" fmla="*/ 40 h 42"/>
                  <a:gd name="T32" fmla="*/ 6 w 44"/>
                  <a:gd name="T33" fmla="*/ 40 h 42"/>
                  <a:gd name="T34" fmla="*/ 8 w 44"/>
                  <a:gd name="T35" fmla="*/ 42 h 42"/>
                  <a:gd name="T36" fmla="*/ 40 w 44"/>
                  <a:gd name="T37" fmla="*/ 42 h 42"/>
                  <a:gd name="T38" fmla="*/ 40 w 44"/>
                  <a:gd name="T39" fmla="*/ 42 h 42"/>
                  <a:gd name="T40" fmla="*/ 44 w 44"/>
                  <a:gd name="T41" fmla="*/ 40 h 42"/>
                  <a:gd name="T42" fmla="*/ 44 w 44"/>
                  <a:gd name="T43" fmla="*/ 40 h 42"/>
                  <a:gd name="T44" fmla="*/ 38 w 44"/>
                  <a:gd name="T45" fmla="*/ 20 h 42"/>
                  <a:gd name="T46" fmla="*/ 38 w 44"/>
                  <a:gd name="T47" fmla="*/ 2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42">
                    <a:moveTo>
                      <a:pt x="38" y="20"/>
                    </a:moveTo>
                    <a:lnTo>
                      <a:pt x="38" y="20"/>
                    </a:lnTo>
                    <a:lnTo>
                      <a:pt x="36" y="12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4" y="40"/>
                    </a:lnTo>
                    <a:lnTo>
                      <a:pt x="6" y="40"/>
                    </a:lnTo>
                    <a:lnTo>
                      <a:pt x="8" y="42"/>
                    </a:lnTo>
                    <a:lnTo>
                      <a:pt x="40" y="42"/>
                    </a:lnTo>
                    <a:lnTo>
                      <a:pt x="40" y="42"/>
                    </a:lnTo>
                    <a:lnTo>
                      <a:pt x="44" y="40"/>
                    </a:lnTo>
                    <a:lnTo>
                      <a:pt x="44" y="40"/>
                    </a:lnTo>
                    <a:lnTo>
                      <a:pt x="38" y="20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0" name="Freeform: Shape 26"/>
              <p:cNvSpPr>
                <a:spLocks/>
              </p:cNvSpPr>
              <p:nvPr/>
            </p:nvSpPr>
            <p:spPr bwMode="auto">
              <a:xfrm>
                <a:off x="558800" y="4979988"/>
                <a:ext cx="31750" cy="63500"/>
              </a:xfrm>
              <a:custGeom>
                <a:avLst/>
                <a:gdLst>
                  <a:gd name="T0" fmla="*/ 6 w 20"/>
                  <a:gd name="T1" fmla="*/ 36 h 40"/>
                  <a:gd name="T2" fmla="*/ 6 w 20"/>
                  <a:gd name="T3" fmla="*/ 36 h 40"/>
                  <a:gd name="T4" fmla="*/ 12 w 20"/>
                  <a:gd name="T5" fmla="*/ 38 h 40"/>
                  <a:gd name="T6" fmla="*/ 20 w 20"/>
                  <a:gd name="T7" fmla="*/ 40 h 40"/>
                  <a:gd name="T8" fmla="*/ 20 w 20"/>
                  <a:gd name="T9" fmla="*/ 0 h 40"/>
                  <a:gd name="T10" fmla="*/ 8 w 20"/>
                  <a:gd name="T11" fmla="*/ 0 h 40"/>
                  <a:gd name="T12" fmla="*/ 8 w 20"/>
                  <a:gd name="T13" fmla="*/ 0 h 40"/>
                  <a:gd name="T14" fmla="*/ 4 w 20"/>
                  <a:gd name="T15" fmla="*/ 0 h 40"/>
                  <a:gd name="T16" fmla="*/ 2 w 20"/>
                  <a:gd name="T17" fmla="*/ 2 h 40"/>
                  <a:gd name="T18" fmla="*/ 0 w 20"/>
                  <a:gd name="T19" fmla="*/ 4 h 40"/>
                  <a:gd name="T20" fmla="*/ 0 w 20"/>
                  <a:gd name="T21" fmla="*/ 8 h 40"/>
                  <a:gd name="T22" fmla="*/ 0 w 20"/>
                  <a:gd name="T23" fmla="*/ 32 h 40"/>
                  <a:gd name="T24" fmla="*/ 0 w 20"/>
                  <a:gd name="T25" fmla="*/ 32 h 40"/>
                  <a:gd name="T26" fmla="*/ 2 w 20"/>
                  <a:gd name="T27" fmla="*/ 36 h 40"/>
                  <a:gd name="T28" fmla="*/ 2 w 20"/>
                  <a:gd name="T29" fmla="*/ 36 h 40"/>
                  <a:gd name="T30" fmla="*/ 6 w 20"/>
                  <a:gd name="T31" fmla="*/ 36 h 40"/>
                  <a:gd name="T32" fmla="*/ 6 w 20"/>
                  <a:gd name="T33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40">
                    <a:moveTo>
                      <a:pt x="6" y="36"/>
                    </a:moveTo>
                    <a:lnTo>
                      <a:pt x="6" y="36"/>
                    </a:lnTo>
                    <a:lnTo>
                      <a:pt x="12" y="38"/>
                    </a:lnTo>
                    <a:lnTo>
                      <a:pt x="20" y="40"/>
                    </a:lnTo>
                    <a:lnTo>
                      <a:pt x="2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1" name="Freeform: Shape 27"/>
              <p:cNvSpPr>
                <a:spLocks/>
              </p:cNvSpPr>
              <p:nvPr/>
            </p:nvSpPr>
            <p:spPr bwMode="auto">
              <a:xfrm>
                <a:off x="558800" y="4894263"/>
                <a:ext cx="73025" cy="66675"/>
              </a:xfrm>
              <a:custGeom>
                <a:avLst/>
                <a:gdLst>
                  <a:gd name="T0" fmla="*/ 8 w 46"/>
                  <a:gd name="T1" fmla="*/ 42 h 42"/>
                  <a:gd name="T2" fmla="*/ 20 w 46"/>
                  <a:gd name="T3" fmla="*/ 42 h 42"/>
                  <a:gd name="T4" fmla="*/ 20 w 46"/>
                  <a:gd name="T5" fmla="*/ 40 h 42"/>
                  <a:gd name="T6" fmla="*/ 20 w 46"/>
                  <a:gd name="T7" fmla="*/ 40 h 42"/>
                  <a:gd name="T8" fmla="*/ 22 w 46"/>
                  <a:gd name="T9" fmla="*/ 30 h 42"/>
                  <a:gd name="T10" fmla="*/ 28 w 46"/>
                  <a:gd name="T11" fmla="*/ 20 h 42"/>
                  <a:gd name="T12" fmla="*/ 36 w 46"/>
                  <a:gd name="T13" fmla="*/ 14 h 42"/>
                  <a:gd name="T14" fmla="*/ 46 w 46"/>
                  <a:gd name="T15" fmla="*/ 10 h 42"/>
                  <a:gd name="T16" fmla="*/ 46 w 46"/>
                  <a:gd name="T17" fmla="*/ 8 h 42"/>
                  <a:gd name="T18" fmla="*/ 46 w 46"/>
                  <a:gd name="T19" fmla="*/ 8 h 42"/>
                  <a:gd name="T20" fmla="*/ 46 w 46"/>
                  <a:gd name="T21" fmla="*/ 6 h 42"/>
                  <a:gd name="T22" fmla="*/ 44 w 46"/>
                  <a:gd name="T23" fmla="*/ 2 h 42"/>
                  <a:gd name="T24" fmla="*/ 42 w 46"/>
                  <a:gd name="T25" fmla="*/ 2 h 42"/>
                  <a:gd name="T26" fmla="*/ 38 w 46"/>
                  <a:gd name="T27" fmla="*/ 0 h 42"/>
                  <a:gd name="T28" fmla="*/ 8 w 46"/>
                  <a:gd name="T29" fmla="*/ 0 h 42"/>
                  <a:gd name="T30" fmla="*/ 8 w 46"/>
                  <a:gd name="T31" fmla="*/ 0 h 42"/>
                  <a:gd name="T32" fmla="*/ 4 w 46"/>
                  <a:gd name="T33" fmla="*/ 2 h 42"/>
                  <a:gd name="T34" fmla="*/ 2 w 46"/>
                  <a:gd name="T35" fmla="*/ 2 h 42"/>
                  <a:gd name="T36" fmla="*/ 0 w 46"/>
                  <a:gd name="T37" fmla="*/ 6 h 42"/>
                  <a:gd name="T38" fmla="*/ 0 w 46"/>
                  <a:gd name="T39" fmla="*/ 8 h 42"/>
                  <a:gd name="T40" fmla="*/ 0 w 46"/>
                  <a:gd name="T41" fmla="*/ 34 h 42"/>
                  <a:gd name="T42" fmla="*/ 0 w 46"/>
                  <a:gd name="T43" fmla="*/ 34 h 42"/>
                  <a:gd name="T44" fmla="*/ 0 w 46"/>
                  <a:gd name="T45" fmla="*/ 36 h 42"/>
                  <a:gd name="T46" fmla="*/ 2 w 46"/>
                  <a:gd name="T47" fmla="*/ 40 h 42"/>
                  <a:gd name="T48" fmla="*/ 4 w 46"/>
                  <a:gd name="T49" fmla="*/ 40 h 42"/>
                  <a:gd name="T50" fmla="*/ 8 w 46"/>
                  <a:gd name="T51" fmla="*/ 42 h 42"/>
                  <a:gd name="T52" fmla="*/ 8 w 46"/>
                  <a:gd name="T5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" h="42">
                    <a:moveTo>
                      <a:pt x="8" y="42"/>
                    </a:moveTo>
                    <a:lnTo>
                      <a:pt x="20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2" y="30"/>
                    </a:lnTo>
                    <a:lnTo>
                      <a:pt x="28" y="20"/>
                    </a:lnTo>
                    <a:lnTo>
                      <a:pt x="36" y="14"/>
                    </a:lnTo>
                    <a:lnTo>
                      <a:pt x="46" y="1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4" y="40"/>
                    </a:lnTo>
                    <a:lnTo>
                      <a:pt x="8" y="42"/>
                    </a:lnTo>
                    <a:lnTo>
                      <a:pt x="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2" name="Freeform: Shape 28"/>
              <p:cNvSpPr>
                <a:spLocks/>
              </p:cNvSpPr>
              <p:nvPr/>
            </p:nvSpPr>
            <p:spPr bwMode="auto">
              <a:xfrm>
                <a:off x="422275" y="4783138"/>
                <a:ext cx="282575" cy="555625"/>
              </a:xfrm>
              <a:custGeom>
                <a:avLst/>
                <a:gdLst>
                  <a:gd name="T0" fmla="*/ 106 w 178"/>
                  <a:gd name="T1" fmla="*/ 310 h 350"/>
                  <a:gd name="T2" fmla="*/ 102 w 178"/>
                  <a:gd name="T3" fmla="*/ 306 h 350"/>
                  <a:gd name="T4" fmla="*/ 104 w 178"/>
                  <a:gd name="T5" fmla="*/ 314 h 350"/>
                  <a:gd name="T6" fmla="*/ 104 w 178"/>
                  <a:gd name="T7" fmla="*/ 320 h 350"/>
                  <a:gd name="T8" fmla="*/ 96 w 178"/>
                  <a:gd name="T9" fmla="*/ 328 h 350"/>
                  <a:gd name="T10" fmla="*/ 88 w 178"/>
                  <a:gd name="T11" fmla="*/ 330 h 350"/>
                  <a:gd name="T12" fmla="*/ 78 w 178"/>
                  <a:gd name="T13" fmla="*/ 324 h 350"/>
                  <a:gd name="T14" fmla="*/ 74 w 178"/>
                  <a:gd name="T15" fmla="*/ 314 h 350"/>
                  <a:gd name="T16" fmla="*/ 74 w 178"/>
                  <a:gd name="T17" fmla="*/ 308 h 350"/>
                  <a:gd name="T18" fmla="*/ 82 w 178"/>
                  <a:gd name="T19" fmla="*/ 300 h 350"/>
                  <a:gd name="T20" fmla="*/ 88 w 178"/>
                  <a:gd name="T21" fmla="*/ 298 h 350"/>
                  <a:gd name="T22" fmla="*/ 102 w 178"/>
                  <a:gd name="T23" fmla="*/ 304 h 350"/>
                  <a:gd name="T24" fmla="*/ 100 w 178"/>
                  <a:gd name="T25" fmla="*/ 302 h 350"/>
                  <a:gd name="T26" fmla="*/ 86 w 178"/>
                  <a:gd name="T27" fmla="*/ 280 h 350"/>
                  <a:gd name="T28" fmla="*/ 12 w 178"/>
                  <a:gd name="T29" fmla="*/ 52 h 350"/>
                  <a:gd name="T30" fmla="*/ 166 w 178"/>
                  <a:gd name="T31" fmla="*/ 104 h 350"/>
                  <a:gd name="T32" fmla="*/ 166 w 178"/>
                  <a:gd name="T33" fmla="*/ 110 h 350"/>
                  <a:gd name="T34" fmla="*/ 166 w 178"/>
                  <a:gd name="T35" fmla="*/ 128 h 350"/>
                  <a:gd name="T36" fmla="*/ 170 w 178"/>
                  <a:gd name="T37" fmla="*/ 128 h 350"/>
                  <a:gd name="T38" fmla="*/ 178 w 178"/>
                  <a:gd name="T39" fmla="*/ 26 h 350"/>
                  <a:gd name="T40" fmla="*/ 176 w 178"/>
                  <a:gd name="T41" fmla="*/ 16 h 350"/>
                  <a:gd name="T42" fmla="*/ 162 w 178"/>
                  <a:gd name="T43" fmla="*/ 2 h 350"/>
                  <a:gd name="T44" fmla="*/ 28 w 178"/>
                  <a:gd name="T45" fmla="*/ 0 h 350"/>
                  <a:gd name="T46" fmla="*/ 16 w 178"/>
                  <a:gd name="T47" fmla="*/ 2 h 350"/>
                  <a:gd name="T48" fmla="*/ 2 w 178"/>
                  <a:gd name="T49" fmla="*/ 16 h 350"/>
                  <a:gd name="T50" fmla="*/ 0 w 178"/>
                  <a:gd name="T51" fmla="*/ 322 h 350"/>
                  <a:gd name="T52" fmla="*/ 2 w 178"/>
                  <a:gd name="T53" fmla="*/ 332 h 350"/>
                  <a:gd name="T54" fmla="*/ 16 w 178"/>
                  <a:gd name="T55" fmla="*/ 348 h 350"/>
                  <a:gd name="T56" fmla="*/ 122 w 178"/>
                  <a:gd name="T57" fmla="*/ 350 h 350"/>
                  <a:gd name="T58" fmla="*/ 66 w 178"/>
                  <a:gd name="T59" fmla="*/ 20 h 350"/>
                  <a:gd name="T60" fmla="*/ 112 w 178"/>
                  <a:gd name="T61" fmla="*/ 20 h 350"/>
                  <a:gd name="T62" fmla="*/ 114 w 178"/>
                  <a:gd name="T63" fmla="*/ 22 h 350"/>
                  <a:gd name="T64" fmla="*/ 114 w 178"/>
                  <a:gd name="T65" fmla="*/ 26 h 350"/>
                  <a:gd name="T66" fmla="*/ 66 w 178"/>
                  <a:gd name="T67" fmla="*/ 26 h 350"/>
                  <a:gd name="T68" fmla="*/ 64 w 178"/>
                  <a:gd name="T69" fmla="*/ 26 h 350"/>
                  <a:gd name="T70" fmla="*/ 64 w 178"/>
                  <a:gd name="T71" fmla="*/ 22 h 350"/>
                  <a:gd name="T72" fmla="*/ 66 w 178"/>
                  <a:gd name="T73" fmla="*/ 2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8" h="350">
                    <a:moveTo>
                      <a:pt x="122" y="326"/>
                    </a:moveTo>
                    <a:lnTo>
                      <a:pt x="106" y="310"/>
                    </a:lnTo>
                    <a:lnTo>
                      <a:pt x="106" y="310"/>
                    </a:lnTo>
                    <a:lnTo>
                      <a:pt x="102" y="306"/>
                    </a:lnTo>
                    <a:lnTo>
                      <a:pt x="102" y="306"/>
                    </a:lnTo>
                    <a:lnTo>
                      <a:pt x="104" y="314"/>
                    </a:lnTo>
                    <a:lnTo>
                      <a:pt x="104" y="314"/>
                    </a:lnTo>
                    <a:lnTo>
                      <a:pt x="104" y="320"/>
                    </a:lnTo>
                    <a:lnTo>
                      <a:pt x="100" y="324"/>
                    </a:lnTo>
                    <a:lnTo>
                      <a:pt x="96" y="328"/>
                    </a:lnTo>
                    <a:lnTo>
                      <a:pt x="88" y="330"/>
                    </a:lnTo>
                    <a:lnTo>
                      <a:pt x="88" y="330"/>
                    </a:lnTo>
                    <a:lnTo>
                      <a:pt x="82" y="328"/>
                    </a:lnTo>
                    <a:lnTo>
                      <a:pt x="78" y="324"/>
                    </a:lnTo>
                    <a:lnTo>
                      <a:pt x="74" y="320"/>
                    </a:lnTo>
                    <a:lnTo>
                      <a:pt x="74" y="314"/>
                    </a:lnTo>
                    <a:lnTo>
                      <a:pt x="74" y="314"/>
                    </a:lnTo>
                    <a:lnTo>
                      <a:pt x="74" y="308"/>
                    </a:lnTo>
                    <a:lnTo>
                      <a:pt x="78" y="302"/>
                    </a:lnTo>
                    <a:lnTo>
                      <a:pt x="82" y="300"/>
                    </a:lnTo>
                    <a:lnTo>
                      <a:pt x="88" y="298"/>
                    </a:lnTo>
                    <a:lnTo>
                      <a:pt x="88" y="298"/>
                    </a:lnTo>
                    <a:lnTo>
                      <a:pt x="96" y="300"/>
                    </a:lnTo>
                    <a:lnTo>
                      <a:pt x="102" y="304"/>
                    </a:lnTo>
                    <a:lnTo>
                      <a:pt x="102" y="304"/>
                    </a:lnTo>
                    <a:lnTo>
                      <a:pt x="100" y="302"/>
                    </a:lnTo>
                    <a:lnTo>
                      <a:pt x="100" y="302"/>
                    </a:lnTo>
                    <a:lnTo>
                      <a:pt x="86" y="280"/>
                    </a:lnTo>
                    <a:lnTo>
                      <a:pt x="12" y="280"/>
                    </a:lnTo>
                    <a:lnTo>
                      <a:pt x="12" y="52"/>
                    </a:lnTo>
                    <a:lnTo>
                      <a:pt x="166" y="52"/>
                    </a:lnTo>
                    <a:lnTo>
                      <a:pt x="166" y="104"/>
                    </a:lnTo>
                    <a:lnTo>
                      <a:pt x="166" y="104"/>
                    </a:lnTo>
                    <a:lnTo>
                      <a:pt x="166" y="110"/>
                    </a:lnTo>
                    <a:lnTo>
                      <a:pt x="166" y="128"/>
                    </a:lnTo>
                    <a:lnTo>
                      <a:pt x="166" y="128"/>
                    </a:lnTo>
                    <a:lnTo>
                      <a:pt x="170" y="128"/>
                    </a:lnTo>
                    <a:lnTo>
                      <a:pt x="170" y="128"/>
                    </a:lnTo>
                    <a:lnTo>
                      <a:pt x="178" y="130"/>
                    </a:lnTo>
                    <a:lnTo>
                      <a:pt x="178" y="26"/>
                    </a:lnTo>
                    <a:lnTo>
                      <a:pt x="178" y="26"/>
                    </a:lnTo>
                    <a:lnTo>
                      <a:pt x="176" y="16"/>
                    </a:lnTo>
                    <a:lnTo>
                      <a:pt x="170" y="8"/>
                    </a:lnTo>
                    <a:lnTo>
                      <a:pt x="162" y="2"/>
                    </a:lnTo>
                    <a:lnTo>
                      <a:pt x="15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26"/>
                    </a:lnTo>
                    <a:lnTo>
                      <a:pt x="0" y="322"/>
                    </a:lnTo>
                    <a:lnTo>
                      <a:pt x="0" y="322"/>
                    </a:lnTo>
                    <a:lnTo>
                      <a:pt x="2" y="332"/>
                    </a:lnTo>
                    <a:lnTo>
                      <a:pt x="8" y="342"/>
                    </a:lnTo>
                    <a:lnTo>
                      <a:pt x="16" y="348"/>
                    </a:lnTo>
                    <a:lnTo>
                      <a:pt x="28" y="350"/>
                    </a:lnTo>
                    <a:lnTo>
                      <a:pt x="122" y="350"/>
                    </a:lnTo>
                    <a:lnTo>
                      <a:pt x="122" y="326"/>
                    </a:lnTo>
                    <a:close/>
                    <a:moveTo>
                      <a:pt x="66" y="20"/>
                    </a:moveTo>
                    <a:lnTo>
                      <a:pt x="112" y="20"/>
                    </a:lnTo>
                    <a:lnTo>
                      <a:pt x="112" y="20"/>
                    </a:lnTo>
                    <a:lnTo>
                      <a:pt x="114" y="20"/>
                    </a:lnTo>
                    <a:lnTo>
                      <a:pt x="114" y="22"/>
                    </a:lnTo>
                    <a:lnTo>
                      <a:pt x="114" y="22"/>
                    </a:lnTo>
                    <a:lnTo>
                      <a:pt x="114" y="26"/>
                    </a:lnTo>
                    <a:lnTo>
                      <a:pt x="112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3" name="Freeform: Shape 29"/>
              <p:cNvSpPr>
                <a:spLocks/>
              </p:cNvSpPr>
              <p:nvPr/>
            </p:nvSpPr>
            <p:spPr bwMode="auto">
              <a:xfrm>
                <a:off x="542925" y="4935538"/>
                <a:ext cx="276225" cy="431800"/>
              </a:xfrm>
              <a:custGeom>
                <a:avLst/>
                <a:gdLst>
                  <a:gd name="T0" fmla="*/ 174 w 174"/>
                  <a:gd name="T1" fmla="*/ 144 h 272"/>
                  <a:gd name="T2" fmla="*/ 174 w 174"/>
                  <a:gd name="T3" fmla="*/ 96 h 272"/>
                  <a:gd name="T4" fmla="*/ 172 w 174"/>
                  <a:gd name="T5" fmla="*/ 90 h 272"/>
                  <a:gd name="T6" fmla="*/ 164 w 174"/>
                  <a:gd name="T7" fmla="*/ 82 h 272"/>
                  <a:gd name="T8" fmla="*/ 160 w 174"/>
                  <a:gd name="T9" fmla="*/ 80 h 272"/>
                  <a:gd name="T10" fmla="*/ 148 w 174"/>
                  <a:gd name="T11" fmla="*/ 84 h 272"/>
                  <a:gd name="T12" fmla="*/ 144 w 174"/>
                  <a:gd name="T13" fmla="*/ 96 h 272"/>
                  <a:gd name="T14" fmla="*/ 144 w 174"/>
                  <a:gd name="T15" fmla="*/ 98 h 272"/>
                  <a:gd name="T16" fmla="*/ 140 w 174"/>
                  <a:gd name="T17" fmla="*/ 76 h 272"/>
                  <a:gd name="T18" fmla="*/ 140 w 174"/>
                  <a:gd name="T19" fmla="*/ 70 h 272"/>
                  <a:gd name="T20" fmla="*/ 132 w 174"/>
                  <a:gd name="T21" fmla="*/ 62 h 272"/>
                  <a:gd name="T22" fmla="*/ 126 w 174"/>
                  <a:gd name="T23" fmla="*/ 60 h 272"/>
                  <a:gd name="T24" fmla="*/ 116 w 174"/>
                  <a:gd name="T25" fmla="*/ 64 h 272"/>
                  <a:gd name="T26" fmla="*/ 112 w 174"/>
                  <a:gd name="T27" fmla="*/ 76 h 272"/>
                  <a:gd name="T28" fmla="*/ 112 w 174"/>
                  <a:gd name="T29" fmla="*/ 88 h 272"/>
                  <a:gd name="T30" fmla="*/ 108 w 174"/>
                  <a:gd name="T31" fmla="*/ 62 h 272"/>
                  <a:gd name="T32" fmla="*/ 106 w 174"/>
                  <a:gd name="T33" fmla="*/ 56 h 272"/>
                  <a:gd name="T34" fmla="*/ 98 w 174"/>
                  <a:gd name="T35" fmla="*/ 50 h 272"/>
                  <a:gd name="T36" fmla="*/ 94 w 174"/>
                  <a:gd name="T37" fmla="*/ 48 h 272"/>
                  <a:gd name="T38" fmla="*/ 82 w 174"/>
                  <a:gd name="T39" fmla="*/ 52 h 272"/>
                  <a:gd name="T40" fmla="*/ 78 w 174"/>
                  <a:gd name="T41" fmla="*/ 62 h 272"/>
                  <a:gd name="T42" fmla="*/ 78 w 174"/>
                  <a:gd name="T43" fmla="*/ 82 h 272"/>
                  <a:gd name="T44" fmla="*/ 74 w 174"/>
                  <a:gd name="T45" fmla="*/ 14 h 272"/>
                  <a:gd name="T46" fmla="*/ 74 w 174"/>
                  <a:gd name="T47" fmla="*/ 8 h 272"/>
                  <a:gd name="T48" fmla="*/ 66 w 174"/>
                  <a:gd name="T49" fmla="*/ 2 h 272"/>
                  <a:gd name="T50" fmla="*/ 60 w 174"/>
                  <a:gd name="T51" fmla="*/ 0 h 272"/>
                  <a:gd name="T52" fmla="*/ 50 w 174"/>
                  <a:gd name="T53" fmla="*/ 4 h 272"/>
                  <a:gd name="T54" fmla="*/ 46 w 174"/>
                  <a:gd name="T55" fmla="*/ 14 h 272"/>
                  <a:gd name="T56" fmla="*/ 46 w 174"/>
                  <a:gd name="T57" fmla="*/ 134 h 272"/>
                  <a:gd name="T58" fmla="*/ 40 w 174"/>
                  <a:gd name="T59" fmla="*/ 112 h 272"/>
                  <a:gd name="T60" fmla="*/ 36 w 174"/>
                  <a:gd name="T61" fmla="*/ 96 h 272"/>
                  <a:gd name="T62" fmla="*/ 20 w 174"/>
                  <a:gd name="T63" fmla="*/ 82 h 272"/>
                  <a:gd name="T64" fmla="*/ 14 w 174"/>
                  <a:gd name="T65" fmla="*/ 80 h 272"/>
                  <a:gd name="T66" fmla="*/ 0 w 174"/>
                  <a:gd name="T67" fmla="*/ 88 h 272"/>
                  <a:gd name="T68" fmla="*/ 0 w 174"/>
                  <a:gd name="T69" fmla="*/ 94 h 272"/>
                  <a:gd name="T70" fmla="*/ 6 w 174"/>
                  <a:gd name="T71" fmla="*/ 112 h 272"/>
                  <a:gd name="T72" fmla="*/ 14 w 174"/>
                  <a:gd name="T73" fmla="*/ 146 h 272"/>
                  <a:gd name="T74" fmla="*/ 16 w 174"/>
                  <a:gd name="T75" fmla="*/ 160 h 272"/>
                  <a:gd name="T76" fmla="*/ 28 w 174"/>
                  <a:gd name="T77" fmla="*/ 186 h 272"/>
                  <a:gd name="T78" fmla="*/ 36 w 174"/>
                  <a:gd name="T79" fmla="*/ 196 h 272"/>
                  <a:gd name="T80" fmla="*/ 62 w 174"/>
                  <a:gd name="T81" fmla="*/ 222 h 272"/>
                  <a:gd name="T82" fmla="*/ 160 w 174"/>
                  <a:gd name="T83" fmla="*/ 272 h 272"/>
                  <a:gd name="T84" fmla="*/ 160 w 174"/>
                  <a:gd name="T85" fmla="*/ 222 h 272"/>
                  <a:gd name="T86" fmla="*/ 168 w 174"/>
                  <a:gd name="T87" fmla="*/ 202 h 272"/>
                  <a:gd name="T88" fmla="*/ 172 w 174"/>
                  <a:gd name="T89" fmla="*/ 182 h 272"/>
                  <a:gd name="T90" fmla="*/ 174 w 174"/>
                  <a:gd name="T91" fmla="*/ 144 h 272"/>
                  <a:gd name="T92" fmla="*/ 174 w 174"/>
                  <a:gd name="T93" fmla="*/ 144 h 272"/>
                  <a:gd name="T94" fmla="*/ 174 w 174"/>
                  <a:gd name="T95" fmla="*/ 144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4" h="272">
                    <a:moveTo>
                      <a:pt x="174" y="144"/>
                    </a:moveTo>
                    <a:lnTo>
                      <a:pt x="174" y="144"/>
                    </a:lnTo>
                    <a:lnTo>
                      <a:pt x="174" y="138"/>
                    </a:lnTo>
                    <a:lnTo>
                      <a:pt x="174" y="96"/>
                    </a:lnTo>
                    <a:lnTo>
                      <a:pt x="174" y="96"/>
                    </a:lnTo>
                    <a:lnTo>
                      <a:pt x="172" y="90"/>
                    </a:lnTo>
                    <a:lnTo>
                      <a:pt x="170" y="84"/>
                    </a:lnTo>
                    <a:lnTo>
                      <a:pt x="164" y="82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4" y="82"/>
                    </a:lnTo>
                    <a:lnTo>
                      <a:pt x="148" y="84"/>
                    </a:lnTo>
                    <a:lnTo>
                      <a:pt x="146" y="90"/>
                    </a:lnTo>
                    <a:lnTo>
                      <a:pt x="144" y="96"/>
                    </a:lnTo>
                    <a:lnTo>
                      <a:pt x="144" y="98"/>
                    </a:lnTo>
                    <a:lnTo>
                      <a:pt x="144" y="98"/>
                    </a:lnTo>
                    <a:lnTo>
                      <a:pt x="140" y="98"/>
                    </a:lnTo>
                    <a:lnTo>
                      <a:pt x="140" y="76"/>
                    </a:lnTo>
                    <a:lnTo>
                      <a:pt x="140" y="76"/>
                    </a:lnTo>
                    <a:lnTo>
                      <a:pt x="140" y="70"/>
                    </a:lnTo>
                    <a:lnTo>
                      <a:pt x="136" y="64"/>
                    </a:lnTo>
                    <a:lnTo>
                      <a:pt x="132" y="62"/>
                    </a:lnTo>
                    <a:lnTo>
                      <a:pt x="126" y="60"/>
                    </a:lnTo>
                    <a:lnTo>
                      <a:pt x="126" y="60"/>
                    </a:lnTo>
                    <a:lnTo>
                      <a:pt x="120" y="62"/>
                    </a:lnTo>
                    <a:lnTo>
                      <a:pt x="116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2" y="88"/>
                    </a:lnTo>
                    <a:lnTo>
                      <a:pt x="112" y="88"/>
                    </a:lnTo>
                    <a:lnTo>
                      <a:pt x="108" y="86"/>
                    </a:lnTo>
                    <a:lnTo>
                      <a:pt x="108" y="62"/>
                    </a:lnTo>
                    <a:lnTo>
                      <a:pt x="108" y="62"/>
                    </a:lnTo>
                    <a:lnTo>
                      <a:pt x="106" y="56"/>
                    </a:lnTo>
                    <a:lnTo>
                      <a:pt x="104" y="52"/>
                    </a:lnTo>
                    <a:lnTo>
                      <a:pt x="98" y="50"/>
                    </a:lnTo>
                    <a:lnTo>
                      <a:pt x="94" y="48"/>
                    </a:lnTo>
                    <a:lnTo>
                      <a:pt x="94" y="48"/>
                    </a:lnTo>
                    <a:lnTo>
                      <a:pt x="88" y="50"/>
                    </a:lnTo>
                    <a:lnTo>
                      <a:pt x="82" y="52"/>
                    </a:lnTo>
                    <a:lnTo>
                      <a:pt x="80" y="56"/>
                    </a:lnTo>
                    <a:lnTo>
                      <a:pt x="78" y="62"/>
                    </a:lnTo>
                    <a:lnTo>
                      <a:pt x="78" y="82"/>
                    </a:lnTo>
                    <a:lnTo>
                      <a:pt x="78" y="82"/>
                    </a:lnTo>
                    <a:lnTo>
                      <a:pt x="74" y="82"/>
                    </a:lnTo>
                    <a:lnTo>
                      <a:pt x="74" y="14"/>
                    </a:lnTo>
                    <a:lnTo>
                      <a:pt x="74" y="1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6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54" y="2"/>
                    </a:lnTo>
                    <a:lnTo>
                      <a:pt x="50" y="4"/>
                    </a:lnTo>
                    <a:lnTo>
                      <a:pt x="46" y="8"/>
                    </a:lnTo>
                    <a:lnTo>
                      <a:pt x="46" y="14"/>
                    </a:lnTo>
                    <a:lnTo>
                      <a:pt x="46" y="134"/>
                    </a:lnTo>
                    <a:lnTo>
                      <a:pt x="46" y="134"/>
                    </a:lnTo>
                    <a:lnTo>
                      <a:pt x="42" y="124"/>
                    </a:lnTo>
                    <a:lnTo>
                      <a:pt x="40" y="112"/>
                    </a:lnTo>
                    <a:lnTo>
                      <a:pt x="40" y="112"/>
                    </a:lnTo>
                    <a:lnTo>
                      <a:pt x="36" y="96"/>
                    </a:lnTo>
                    <a:lnTo>
                      <a:pt x="28" y="86"/>
                    </a:lnTo>
                    <a:lnTo>
                      <a:pt x="20" y="82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4" y="84"/>
                    </a:lnTo>
                    <a:lnTo>
                      <a:pt x="0" y="88"/>
                    </a:lnTo>
                    <a:lnTo>
                      <a:pt x="0" y="92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6" y="112"/>
                    </a:lnTo>
                    <a:lnTo>
                      <a:pt x="10" y="128"/>
                    </a:lnTo>
                    <a:lnTo>
                      <a:pt x="14" y="146"/>
                    </a:lnTo>
                    <a:lnTo>
                      <a:pt x="14" y="146"/>
                    </a:lnTo>
                    <a:lnTo>
                      <a:pt x="16" y="160"/>
                    </a:lnTo>
                    <a:lnTo>
                      <a:pt x="20" y="174"/>
                    </a:lnTo>
                    <a:lnTo>
                      <a:pt x="28" y="186"/>
                    </a:lnTo>
                    <a:lnTo>
                      <a:pt x="36" y="196"/>
                    </a:lnTo>
                    <a:lnTo>
                      <a:pt x="36" y="196"/>
                    </a:lnTo>
                    <a:lnTo>
                      <a:pt x="40" y="202"/>
                    </a:lnTo>
                    <a:lnTo>
                      <a:pt x="62" y="222"/>
                    </a:lnTo>
                    <a:lnTo>
                      <a:pt x="62" y="272"/>
                    </a:lnTo>
                    <a:lnTo>
                      <a:pt x="160" y="272"/>
                    </a:lnTo>
                    <a:lnTo>
                      <a:pt x="160" y="222"/>
                    </a:lnTo>
                    <a:lnTo>
                      <a:pt x="160" y="222"/>
                    </a:lnTo>
                    <a:lnTo>
                      <a:pt x="164" y="212"/>
                    </a:lnTo>
                    <a:lnTo>
                      <a:pt x="168" y="202"/>
                    </a:lnTo>
                    <a:lnTo>
                      <a:pt x="172" y="192"/>
                    </a:lnTo>
                    <a:lnTo>
                      <a:pt x="172" y="182"/>
                    </a:lnTo>
                    <a:lnTo>
                      <a:pt x="172" y="182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Group 33"/>
          <p:cNvGrpSpPr/>
          <p:nvPr/>
        </p:nvGrpSpPr>
        <p:grpSpPr>
          <a:xfrm>
            <a:off x="4897292" y="2520686"/>
            <a:ext cx="2596865" cy="1725250"/>
            <a:chOff x="6893593" y="3376798"/>
            <a:chExt cx="3462486" cy="1027845"/>
          </a:xfrm>
        </p:grpSpPr>
        <p:sp>
          <p:nvSpPr>
            <p:cNvPr id="23" name="TextBox 30"/>
            <p:cNvSpPr txBox="1"/>
            <p:nvPr/>
          </p:nvSpPr>
          <p:spPr>
            <a:xfrm>
              <a:off x="6893593" y="3376798"/>
              <a:ext cx="3462486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cs typeface="+mn-ea"/>
                  <a:sym typeface="+mn-lt"/>
                </a:rPr>
                <a:t>程序描述</a:t>
              </a:r>
            </a:p>
          </p:txBody>
        </p:sp>
        <p:sp>
          <p:nvSpPr>
            <p:cNvPr id="24" name="Rectangle 32"/>
            <p:cNvSpPr/>
            <p:nvPr/>
          </p:nvSpPr>
          <p:spPr>
            <a:xfrm>
              <a:off x="6893593" y="3623019"/>
              <a:ext cx="3462486" cy="781624"/>
            </a:xfrm>
            <a:prstGeom prst="rect">
              <a:avLst/>
            </a:prstGeom>
          </p:spPr>
          <p:txBody>
            <a:bodyPr wrap="square" lIns="0" tIns="0" rIns="0" bIns="0" anchor="t" anchorCtr="1">
              <a:norm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050" dirty="0">
                  <a:cs typeface="+mn-ea"/>
                  <a:sym typeface="+mn-lt"/>
                </a:rPr>
                <a:t>用于用户自行添加待办事项，打卡分享，计时器，听白噪声等多种功能，多种数据都是存贮在本地，各个功能存在子程序与接口方便后续扩展。各个功能是并发处理。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48533E6-2936-B7C6-938A-AB9287CA700A}"/>
              </a:ext>
            </a:extLst>
          </p:cNvPr>
          <p:cNvGrpSpPr/>
          <p:nvPr/>
        </p:nvGrpSpPr>
        <p:grpSpPr>
          <a:xfrm>
            <a:off x="539750" y="1624547"/>
            <a:ext cx="1801065" cy="1163042"/>
            <a:chOff x="539750" y="1624547"/>
            <a:chExt cx="1801065" cy="1163042"/>
          </a:xfrm>
        </p:grpSpPr>
        <p:cxnSp>
          <p:nvCxnSpPr>
            <p:cNvPr id="5" name="Straight Connector 14"/>
            <p:cNvCxnSpPr/>
            <p:nvPr/>
          </p:nvCxnSpPr>
          <p:spPr>
            <a:xfrm>
              <a:off x="2340815" y="1624547"/>
              <a:ext cx="0" cy="1163042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2"/>
            <p:cNvSpPr txBox="1"/>
            <p:nvPr/>
          </p:nvSpPr>
          <p:spPr>
            <a:xfrm>
              <a:off x="539750" y="2270426"/>
              <a:ext cx="1625342" cy="138500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pPr algn="r"/>
              <a:r>
                <a:rPr lang="zh-CN" altLang="en-US" sz="1200" b="1" dirty="0">
                  <a:solidFill>
                    <a:srgbClr val="AABEB5"/>
                  </a:solidFill>
                  <a:cs typeface="+mn-ea"/>
                  <a:sym typeface="+mn-lt"/>
                </a:rPr>
                <a:t>代办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1B8697B-E373-919A-3901-0B33369B9F44}"/>
              </a:ext>
            </a:extLst>
          </p:cNvPr>
          <p:cNvGrpSpPr/>
          <p:nvPr/>
        </p:nvGrpSpPr>
        <p:grpSpPr>
          <a:xfrm>
            <a:off x="1344184" y="1624547"/>
            <a:ext cx="1796197" cy="1744563"/>
            <a:chOff x="1344184" y="1624547"/>
            <a:chExt cx="1796197" cy="1744563"/>
          </a:xfrm>
        </p:grpSpPr>
        <p:cxnSp>
          <p:nvCxnSpPr>
            <p:cNvPr id="6" name="Straight Connector 15"/>
            <p:cNvCxnSpPr/>
            <p:nvPr/>
          </p:nvCxnSpPr>
          <p:spPr>
            <a:xfrm>
              <a:off x="3140381" y="1624547"/>
              <a:ext cx="0" cy="1744563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37"/>
            <p:cNvSpPr txBox="1"/>
            <p:nvPr/>
          </p:nvSpPr>
          <p:spPr>
            <a:xfrm>
              <a:off x="1344184" y="2956864"/>
              <a:ext cx="1625342" cy="138500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pPr algn="r"/>
              <a:r>
                <a:rPr lang="zh-CN" altLang="en-US" sz="1200" b="1" dirty="0">
                  <a:solidFill>
                    <a:schemeClr val="accent2">
                      <a:lumMod val="100000"/>
                    </a:schemeClr>
                  </a:solidFill>
                  <a:cs typeface="+mn-ea"/>
                  <a:sym typeface="+mn-lt"/>
                </a:rPr>
                <a:t>白噪声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19B0AC3-063E-C678-D58A-21D63ED4CCD4}"/>
              </a:ext>
            </a:extLst>
          </p:cNvPr>
          <p:cNvGrpSpPr/>
          <p:nvPr/>
        </p:nvGrpSpPr>
        <p:grpSpPr>
          <a:xfrm>
            <a:off x="2161580" y="1624547"/>
            <a:ext cx="1778367" cy="2326085"/>
            <a:chOff x="2161580" y="1624547"/>
            <a:chExt cx="1778367" cy="2326085"/>
          </a:xfrm>
        </p:grpSpPr>
        <p:cxnSp>
          <p:nvCxnSpPr>
            <p:cNvPr id="7" name="Straight Connector 16"/>
            <p:cNvCxnSpPr/>
            <p:nvPr/>
          </p:nvCxnSpPr>
          <p:spPr>
            <a:xfrm>
              <a:off x="3939947" y="1624547"/>
              <a:ext cx="0" cy="2326085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40"/>
            <p:cNvSpPr txBox="1"/>
            <p:nvPr/>
          </p:nvSpPr>
          <p:spPr>
            <a:xfrm>
              <a:off x="2161580" y="3555855"/>
              <a:ext cx="1625342" cy="138500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pPr algn="r"/>
              <a:r>
                <a:rPr lang="zh-CN" altLang="en-US" sz="1200" b="1" dirty="0">
                  <a:solidFill>
                    <a:srgbClr val="AABEB5"/>
                  </a:solidFill>
                  <a:cs typeface="+mn-ea"/>
                  <a:sym typeface="+mn-lt"/>
                </a:rPr>
                <a:t>计时器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BA8108D-0658-D51C-403C-1EEB90A4E35E}"/>
              </a:ext>
            </a:extLst>
          </p:cNvPr>
          <p:cNvGrpSpPr/>
          <p:nvPr/>
        </p:nvGrpSpPr>
        <p:grpSpPr>
          <a:xfrm>
            <a:off x="2970454" y="1624547"/>
            <a:ext cx="1769059" cy="2907606"/>
            <a:chOff x="2970454" y="1624547"/>
            <a:chExt cx="1769059" cy="2907606"/>
          </a:xfrm>
        </p:grpSpPr>
        <p:cxnSp>
          <p:nvCxnSpPr>
            <p:cNvPr id="8" name="Straight Connector 17"/>
            <p:cNvCxnSpPr/>
            <p:nvPr/>
          </p:nvCxnSpPr>
          <p:spPr>
            <a:xfrm>
              <a:off x="4739513" y="1624547"/>
              <a:ext cx="0" cy="2907606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43"/>
            <p:cNvSpPr txBox="1"/>
            <p:nvPr/>
          </p:nvSpPr>
          <p:spPr>
            <a:xfrm>
              <a:off x="2970454" y="4089131"/>
              <a:ext cx="1625342" cy="138500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pPr algn="r"/>
              <a:r>
                <a:rPr lang="zh-CN" altLang="en-US" sz="1200" b="1" dirty="0">
                  <a:solidFill>
                    <a:srgbClr val="AABEB5"/>
                  </a:solidFill>
                  <a:cs typeface="+mn-ea"/>
                  <a:sym typeface="+mn-lt"/>
                </a:rPr>
                <a:t>尽情期待</a:t>
              </a:r>
            </a:p>
          </p:txBody>
        </p:sp>
      </p:grpSp>
      <p:sp>
        <p:nvSpPr>
          <p:cNvPr id="4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BCBFA4"/>
                </a:solidFill>
                <a:latin typeface="+mn-lt"/>
                <a:ea typeface="+mn-ea"/>
                <a:cs typeface="+mn-ea"/>
                <a:sym typeface="+mn-lt"/>
              </a:rPr>
              <a:t>程序功能描述</a:t>
            </a:r>
            <a:endParaRPr lang="en-GB" altLang="zh-CN" sz="1800" dirty="0">
              <a:solidFill>
                <a:srgbClr val="BCBFA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  <p:tag name="ISPRING_SCORM_RATE_SLIDES" val="0"/>
  <p:tag name="ISPRING_SCORM_RATE_QUIZZES" val="0"/>
  <p:tag name="ISPRING_SCORM_PASSING_SCORE" val="0.000000"/>
  <p:tag name="ISPRING_ULTRA_SCORM_COURSE_ID" val="EBD8ECE8-BC2C-4908-B053-E0389CFBFF6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E:\ppt\第三批02\124427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ABEB5"/>
      </a:accent1>
      <a:accent2>
        <a:srgbClr val="BCBFA4"/>
      </a:accent2>
      <a:accent3>
        <a:srgbClr val="AABEB5"/>
      </a:accent3>
      <a:accent4>
        <a:srgbClr val="BCBFA4"/>
      </a:accent4>
      <a:accent5>
        <a:srgbClr val="AABEB5"/>
      </a:accent5>
      <a:accent6>
        <a:srgbClr val="BCBFA4"/>
      </a:accent6>
      <a:hlink>
        <a:srgbClr val="AABEB5"/>
      </a:hlink>
      <a:folHlink>
        <a:srgbClr val="BCBFA4"/>
      </a:folHlink>
    </a:clrScheme>
    <a:fontScheme name="hsx23gl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AABEB5"/>
    </a:accent1>
    <a:accent2>
      <a:srgbClr val="BCBFA4"/>
    </a:accent2>
    <a:accent3>
      <a:srgbClr val="AABEB5"/>
    </a:accent3>
    <a:accent4>
      <a:srgbClr val="BCBFA4"/>
    </a:accent4>
    <a:accent5>
      <a:srgbClr val="AABEB5"/>
    </a:accent5>
    <a:accent6>
      <a:srgbClr val="BCBFA4"/>
    </a:accent6>
    <a:hlink>
      <a:srgbClr val="AABEB5"/>
    </a:hlink>
    <a:folHlink>
      <a:srgbClr val="BCBFA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581</Words>
  <Application>Microsoft Office PowerPoint</Application>
  <PresentationFormat>全屏显示(16:9)</PresentationFormat>
  <Paragraphs>122</Paragraphs>
  <Slides>17</Slides>
  <Notes>16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Helvetica Neue</vt:lpstr>
      <vt:lpstr>楷体</vt:lpstr>
      <vt:lpstr>微软雅黑</vt:lpstr>
      <vt:lpstr>印品黑体</vt:lpstr>
      <vt:lpstr>Arial</vt:lpstr>
      <vt:lpstr>Calibri</vt:lpstr>
      <vt:lpstr>Consolas</vt:lpstr>
      <vt:lpstr>Ink Free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多肉植物</dc:title>
  <dc:creator>第一PPT</dc:creator>
  <cp:keywords>www.1ppt.com</cp:keywords>
  <dc:description>www.1ppt.com</dc:description>
  <cp:lastModifiedBy>庞 晓宇</cp:lastModifiedBy>
  <cp:revision>233</cp:revision>
  <dcterms:created xsi:type="dcterms:W3CDTF">2015-12-11T17:46:17Z</dcterms:created>
  <dcterms:modified xsi:type="dcterms:W3CDTF">2022-06-28T13:16:13Z</dcterms:modified>
</cp:coreProperties>
</file>